
<file path=[Content_Types].xml><?xml version="1.0" encoding="utf-8"?>
<Types xmlns="http://schemas.openxmlformats.org/package/2006/content-types">
  <Override PartName="/ppt/slides/slide41.xml" ContentType="application/vnd.openxmlformats-officedocument.presentationml.slide+xml"/>
  <Override PartName="/ppt/slideLayouts/slideLayout67.xml" ContentType="application/vnd.openxmlformats-officedocument.presentationml.slideLayout+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s/slide13.xml" ContentType="application/vnd.openxmlformats-officedocument.presentationml.slide+xml"/>
  <Override PartName="/ppt/slideLayouts/slideLayout72.xml" ContentType="application/vnd.openxmlformats-officedocument.presentationml.slideLayout+xml"/>
  <Override PartName="/ppt/slides/slide23.xml" ContentType="application/vnd.openxmlformats-officedocument.presentationml.slide+xml"/>
  <Override PartName="/ppt/slideLayouts/slideLayout49.xml" ContentType="application/vnd.openxmlformats-officedocument.presentationml.slideLayout+xml"/>
  <Override PartName="/ppt/slides/slide32.xml" ContentType="application/vnd.openxmlformats-officedocument.presentationml.slide+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s/slide42.xml" ContentType="application/vnd.openxmlformats-officedocument.presentationml.slide+xml"/>
  <Override PartName="/ppt/slideLayouts/slideLayout68.xml" ContentType="application/vnd.openxmlformats-officedocument.presentationml.slideLayout+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slideLayouts/slideLayout64.xml" ContentType="application/vnd.openxmlformats-officedocument.presentationml.slideLayout+xml"/>
  <Override PartName="/ppt/slides/slide14.xml" ContentType="application/vnd.openxmlformats-officedocument.presentationml.slide+xml"/>
  <Override PartName="/ppt/slideLayouts/slideLayout73.xml" ContentType="application/vnd.openxmlformats-officedocument.presentationml.slideLayout+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slideLayouts/slideLayout69.xml" ContentType="application/vnd.openxmlformats-officedocument.presentationml.slideLayout+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30.xml" ContentType="application/vnd.openxmlformats-officedocument.presentationml.slideLayout+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Default Extension="gif" ContentType="image/gif"/>
  <Override PartName="/ppt/slides/slide15.xml" ContentType="application/vnd.openxmlformats-officedocument.presentationml.slide+xml"/>
  <Override PartName="/ppt/slideLayouts/slideLayout74.xml" ContentType="application/vnd.openxmlformats-officedocument.presentationml.slideLayout+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slides/slide53.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59.xml" ContentType="application/vnd.openxmlformats-officedocument.presentationml.slide+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slides/slide69.xml" ContentType="application/vnd.openxmlformats-officedocument.presentationml.slid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65.xml" ContentType="application/vnd.openxmlformats-officedocument.presentationml.slideLayout+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slides/slide21.xml" ContentType="application/vnd.openxmlformats-officedocument.presentationml.slide+xml"/>
  <Override PartName="/ppt/slideLayouts/slideLayout47.xml" ContentType="application/vnd.openxmlformats-officedocument.presentationml.slideLayout+xml"/>
  <Override PartName="/ppt/slides/slide30.xml" ContentType="application/vnd.openxmlformats-officedocument.presentationml.slide+xml"/>
  <Override PartName="/ppt/slides/slide2.xml" ContentType="application/vnd.openxmlformats-officedocument.presentationml.slide+xml"/>
  <Override PartName="/ppt/slideLayouts/slideLayout57.xml" ContentType="application/vnd.openxmlformats-officedocument.presentationml.slideLayout+xml"/>
  <Override PartName="/ppt/slideLayouts/slideLayout3.xml" ContentType="application/vnd.openxmlformats-officedocument.presentationml.slideLayout+xml"/>
  <Override PartName="/ppt/slides/slide40.xml" ContentType="application/vnd.openxmlformats-officedocument.presentationml.slide+xml"/>
  <Override PartName="/ppt/slideLayouts/slideLayout66.xml" ContentType="application/vnd.openxmlformats-officedocument.presentationml.slideLayout+xml"/>
  <Override PartName="/ppt/slides/slide17.xml" ContentType="application/vnd.openxmlformats-officedocument.presentationml.slide+xml"/>
  <Override PartName="/ppt/slideLayouts/slideLayout76.xml" ContentType="application/vnd.openxmlformats-officedocument.presentationml.slideLayout+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slides/slide22.xml" ContentType="application/vnd.openxmlformats-officedocument.presentationml.slide+xml"/>
  <Override PartName="/ppt/slideLayouts/slideLayout48.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Layouts/slideLayout5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3"/>
  </p:notesMasterIdLst>
  <p:sldIdLst>
    <p:sldId id="267" r:id="rId2"/>
    <p:sldId id="268" r:id="rId3"/>
    <p:sldId id="269" r:id="rId4"/>
    <p:sldId id="271" r:id="rId5"/>
    <p:sldId id="272" r:id="rId6"/>
    <p:sldId id="273"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r="http://schemas.openxmlformats.org/officeDocument/2006/relationships" xmlns:p="http://schemas.openxmlformats.org/presentationml/2006/main" xmlns:a="http://schemas.openxmlformats.org/drawingml/2006/main" xmlns="" val="0"/>
    </p:ext>
    <p:ext uri="{D31A062A-798A-4329-ABDD-BBA856620510}">
      <p14:defaultImageDpi xmlns:p14="http://schemas.microsoft.com/office/powerpoint/2010/main" xmlns:r="http://schemas.openxmlformats.org/officeDocument/2006/relationships" xmlns:p="http://schemas.openxmlformats.org/presentationml/2006/main"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64" autoAdjust="0"/>
    <p:restoredTop sz="94671" autoAdjust="0"/>
  </p:normalViewPr>
  <p:slideViewPr>
    <p:cSldViewPr snapToGrid="0" snapToObjects="1">
      <p:cViewPr varScale="1">
        <p:scale>
          <a:sx n="115" d="100"/>
          <a:sy n="115" d="100"/>
        </p:scale>
        <p:origin x="-6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F0FA6-DD01-074D-9B83-F351BC58F837}" type="datetimeFigureOut">
              <a:rPr lang="en-US" smtClean="0"/>
              <a:pPr/>
              <a:t>4/12/15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44979-84E1-504C-B1EE-E22D39373971}" type="slidenum">
              <a:rPr lang="en-US" smtClean="0"/>
              <a:pPr/>
              <a:t>‹#›</a:t>
            </a:fld>
            <a:endParaRPr lang="en-US"/>
          </a:p>
        </p:txBody>
      </p:sp>
    </p:spTree>
    <p:extLst>
      <p:ext uri="{BB962C8B-B14F-4D97-AF65-F5344CB8AC3E}">
        <p14:creationId xmlns:p14="http://schemas.microsoft.com/office/powerpoint/2010/main" xmlns:r="http://schemas.openxmlformats.org/officeDocument/2006/relationships" xmlns:p="http://schemas.openxmlformats.org/presentationml/2006/main" xmlns:a="http://schemas.openxmlformats.org/drawingml/2006/main" xmlns="" val="20569112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4724400"/>
            <a:ext cx="3581400" cy="381000"/>
          </a:xfrm>
          <a:prstGeom prst="rect">
            <a:avLst/>
          </a:prstGeom>
        </p:spPr>
        <p:txBody>
          <a:bodyPr vert="horz" lIns="0" tIns="0" rIns="0" bIns="0"/>
          <a:lstStyle>
            <a:lvl1pPr>
              <a:defRPr sz="2000" b="0">
                <a:solidFill>
                  <a:schemeClr val="bg2"/>
                </a:solidFill>
              </a:defRPr>
            </a:lvl1pPr>
          </a:lstStyle>
          <a:p>
            <a:r>
              <a:rPr lang="en-US" dirty="0" smtClean="0"/>
              <a:t>Boundless Lecture Slides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23726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cept_continu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533400"/>
            <a:ext cx="8667306" cy="5562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43124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bout_platform">
    <p:spTree>
      <p:nvGrpSpPr>
        <p:cNvPr id="1" name=""/>
        <p:cNvGrpSpPr/>
        <p:nvPr/>
      </p:nvGrpSpPr>
      <p:grpSpPr>
        <a:xfrm>
          <a:off x="0" y="0"/>
          <a:ext cx="0" cy="0"/>
          <a:chOff x="0" y="0"/>
          <a:chExt cx="0" cy="0"/>
        </a:xfrm>
      </p:grpSpPr>
      <p:sp>
        <p:nvSpPr>
          <p:cNvPr id="7" name="Title 6"/>
          <p:cNvSpPr>
            <a:spLocks noGrp="1"/>
          </p:cNvSpPr>
          <p:nvPr>
            <p:ph type="title"/>
          </p:nvPr>
        </p:nvSpPr>
        <p:spPr>
          <a:xfrm>
            <a:off x="3429000" y="274638"/>
            <a:ext cx="5410200" cy="563562"/>
          </a:xfrm>
          <a:prstGeom prst="rect">
            <a:avLst/>
          </a:prstGeom>
        </p:spPr>
        <p:txBody>
          <a:bodyPr vert="horz" lIns="0" tIns="0" rIns="0" bIns="0"/>
          <a:lstStyle>
            <a:lvl1pPr>
              <a:defRPr sz="2400" b="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6019800" y="1219200"/>
            <a:ext cx="2819400" cy="5029200"/>
          </a:xfrm>
          <a:prstGeom prst="rect">
            <a:avLst/>
          </a:prstGeom>
        </p:spPr>
        <p:txBody>
          <a:bodyPr vert="horz" lIns="0" tIns="0" rIns="0" bIns="0"/>
          <a:lstStyle>
            <a:lvl1pPr algn="l">
              <a:defRPr>
                <a:solidFill>
                  <a:schemeClr val="tx2"/>
                </a:solidFill>
              </a:defRPr>
            </a:lvl1pPr>
            <a:lvl2pPr marL="0" indent="0" algn="l">
              <a:lnSpc>
                <a:spcPct val="110000"/>
              </a:lnSpc>
              <a:buNone/>
              <a:defRPr sz="1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16837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header">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userDrawn="1"/>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userDrawn="1"/>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2" name="Title 1"/>
          <p:cNvSpPr>
            <a:spLocks noGrp="1"/>
          </p:cNvSpPr>
          <p:nvPr>
            <p:ph type="title"/>
          </p:nvPr>
        </p:nvSpPr>
        <p:spPr>
          <a:xfrm>
            <a:off x="457200" y="5029200"/>
            <a:ext cx="8229600" cy="1143000"/>
          </a:xfrm>
          <a:prstGeom prst="rect">
            <a:avLst/>
          </a:prstGeom>
        </p:spPr>
        <p:txBody>
          <a:bodyPr vert="horz"/>
          <a:lstStyle>
            <a:lvl1pPr>
              <a:defRPr sz="4800" b="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34562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5860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_continu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33400"/>
            <a:ext cx="8686800" cy="58674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19575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_continu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33400"/>
            <a:ext cx="8686800" cy="58674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19575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bout_boundles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29000" y="990600"/>
            <a:ext cx="5410200" cy="5410200"/>
          </a:xfrm>
          <a:prstGeom prst="rect">
            <a:avLst/>
          </a:prstGeom>
        </p:spPr>
        <p:txBody>
          <a:bodyPr vert="horz" lIns="0" tIns="0" rIns="0" bIns="0"/>
          <a:lstStyle>
            <a:lvl1pPr marL="0" indent="0">
              <a:defRPr sz="1000">
                <a:solidFill>
                  <a:srgbClr val="808080"/>
                </a:solidFill>
              </a:defRPr>
            </a:lvl1pPr>
            <a:lvl2pPr marL="0" indent="0">
              <a:buNone/>
              <a:defRPr sz="1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429000" y="274638"/>
            <a:ext cx="5410200" cy="715962"/>
          </a:xfrm>
          <a:prstGeom prst="rect">
            <a:avLst/>
          </a:prstGeom>
        </p:spPr>
        <p:txBody>
          <a:bodyPr vert="horz" lIns="0" tIns="0" rIns="0" bIns="0"/>
          <a:lstStyle>
            <a:lvl1pPr>
              <a:defRPr sz="2400" b="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70381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2425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31005" y="1477846"/>
            <a:ext cx="5664901" cy="4770554"/>
          </a:xfrm>
          <a:prstGeom prst="rect">
            <a:avLst/>
          </a:prstGeom>
        </p:spPr>
        <p:txBody>
          <a:bodyPr vert="horz" lIns="0" tIns="0" rIns="0" bIns="0"/>
          <a:lstStyle>
            <a:lvl1pPr marL="0" indent="114300">
              <a:lnSpc>
                <a:spcPct val="120000"/>
              </a:lnSpc>
              <a:spcBef>
                <a:spcPts val="400"/>
              </a:spcBef>
              <a:buClr>
                <a:srgbClr val="828282"/>
              </a:buClr>
              <a:buSzPct val="100000"/>
              <a:buFont typeface="Arial" charset="0"/>
              <a:buChar char="•"/>
              <a:defRPr sz="14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CONCEPTITLE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 y="381000"/>
            <a:ext cx="8686800" cy="715962"/>
          </a:xfrm>
          <a:prstGeom prst="rect">
            <a:avLst/>
          </a:prstGeom>
        </p:spPr>
        <p:txBody>
          <a:bodyPr vert="horz" lIns="0" tIns="0" rIns="0" bIns="0" anchor="b"/>
          <a:lstStyle>
            <a:lvl1pPr>
              <a:defRPr sz="2400" b="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701888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4960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cept_continu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533400"/>
            <a:ext cx="8667306" cy="5562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431240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17264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58600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58600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58600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58600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58600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5860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656903"/>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theme" Target="../theme/theme1.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Lst>
  <p:transition/>
  <p:txStyles>
    <p:titleStyle>
      <a:lvl1pPr algn="l" rtl="0" eaLnBrk="1" fontAlgn="base" hangingPunct="1">
        <a:spcBef>
          <a:spcPct val="0"/>
        </a:spcBef>
        <a:spcAft>
          <a:spcPct val="0"/>
        </a:spcAft>
        <a:defRPr sz="3000" b="1">
          <a:solidFill>
            <a:srgbClr val="FFFFFF"/>
          </a:solidFill>
          <a:latin typeface="+mj-lt"/>
          <a:ea typeface="+mj-ea"/>
          <a:cs typeface="+mj-cs"/>
          <a:sym typeface="Helvetica Neue" charset="0"/>
        </a:defRPr>
      </a:lvl1pPr>
      <a:lvl2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572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144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3716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288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42900" indent="-342900" algn="l" rtl="0" eaLnBrk="1" fontAlgn="base" hangingPunct="1">
        <a:spcBef>
          <a:spcPts val="800"/>
        </a:spcBef>
        <a:spcAft>
          <a:spcPct val="0"/>
        </a:spcAft>
        <a:defRPr sz="1400">
          <a:solidFill>
            <a:schemeClr val="tx1"/>
          </a:solidFill>
          <a:latin typeface="+mn-lt"/>
          <a:ea typeface="+mn-ea"/>
          <a:cs typeface="+mn-cs"/>
          <a:sym typeface="Helvetica Neue" charset="0"/>
        </a:defRPr>
      </a:lvl1pPr>
      <a:lvl2pPr marL="127000" indent="-127000" algn="l" rtl="0" eaLnBrk="1" fontAlgn="base" hangingPunct="1">
        <a:spcBef>
          <a:spcPts val="400"/>
        </a:spcBef>
        <a:spcAft>
          <a:spcPct val="0"/>
        </a:spcAft>
        <a:buClr>
          <a:srgbClr val="828282"/>
        </a:buClr>
        <a:buSzPct val="100000"/>
        <a:buFont typeface="Arial" charset="0"/>
        <a:buChar char="•"/>
        <a:defRPr sz="1200">
          <a:solidFill>
            <a:srgbClr val="828282"/>
          </a:solidFill>
          <a:latin typeface="Arial" charset="0"/>
          <a:ea typeface="+mn-ea"/>
          <a:cs typeface="+mn-cs"/>
          <a:sym typeface="Arial" charset="0"/>
        </a:defRPr>
      </a:lvl2pPr>
      <a:lvl3pPr marL="393700" indent="-127000" algn="l" rtl="0" eaLnBrk="1" fontAlgn="base" hangingPunct="1">
        <a:spcBef>
          <a:spcPts val="600"/>
        </a:spcBef>
        <a:spcAft>
          <a:spcPct val="0"/>
        </a:spcAft>
        <a:buClr>
          <a:srgbClr val="828282"/>
        </a:buClr>
        <a:buSzPct val="100000"/>
        <a:buFont typeface="Helvetica Neue" charset="0"/>
        <a:buChar char="-"/>
        <a:defRPr sz="1200">
          <a:solidFill>
            <a:srgbClr val="828282"/>
          </a:solidFill>
          <a:latin typeface="+mn-lt"/>
          <a:ea typeface="+mn-ea"/>
          <a:cs typeface="+mn-cs"/>
          <a:sym typeface="Helvetica Neue" charset="0"/>
        </a:defRPr>
      </a:lvl3pPr>
      <a:lvl4pPr marL="1562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4pPr>
      <a:lvl5pPr marL="20193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5pPr>
      <a:lvl6pPr marL="24765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6pPr>
      <a:lvl7pPr marL="29337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7pPr>
      <a:lvl8pPr marL="33909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8pPr>
      <a:lvl9pPr marL="3848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boundless.com/u-s-history" TargetMode="External"/><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preventing-another-castro-in-latin-america-1253-2214" TargetMode="External"/><Relationship Id="rId5" Type="http://schemas.openxmlformats.org/officeDocument/2006/relationships/hyperlink" Target="https://www.boundless.com/image/joaquin-balaguer-1977" TargetMode="External"/><Relationship Id="rId6" Type="http://schemas.openxmlformats.org/officeDocument/2006/relationships/image" Target="../media/image11.jpeg"/><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americanizing-the-vietnam-war-1254-8619" TargetMode="External"/><Relationship Id="rId5" Type="http://schemas.openxmlformats.org/officeDocument/2006/relationships/hyperlink" Target="https://www.boundless.com/image/bombing-mission-in-vietnam-1966" TargetMode="External"/><Relationship Id="rId6" Type="http://schemas.openxmlformats.org/officeDocument/2006/relationships/image" Target="../media/image12.jpeg"/><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the-widening-war-at-home-1255-8802" TargetMode="External"/><Relationship Id="rId5" Type="http://schemas.openxmlformats.org/officeDocument/2006/relationships/hyperlink" Target="https://www.boundless.com" TargetMode="External"/><Relationship Id="rId6" Type="http://schemas.openxmlformats.org/officeDocument/2006/relationships/image" Target="../media/image5.jpeg"/><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1968-the-year-of-upheaval-1256-8803" TargetMode="External"/><Relationship Id="rId5" Type="http://schemas.openxmlformats.org/officeDocument/2006/relationships/hyperlink" Target="https://www.boundless.com/image/the-lorraine-motel-cite-of-mlk-s-assassination" TargetMode="External"/><Relationship Id="rId6" Type="http://schemas.openxmlformats.org/officeDocument/2006/relationships/image" Target="../media/image13.jpeg"/><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the-election-of-1968-1257-2518" TargetMode="External"/><Relationship Id="rId5" Type="http://schemas.openxmlformats.org/officeDocument/2006/relationships/hyperlink" Target="https://www.boundless.com" TargetMode="External"/><Relationship Id="rId6" Type="http://schemas.openxmlformats.org/officeDocument/2006/relationships/image" Target="../media/image5.jpeg"/><Relationship Id="rId1" Type="http://schemas.openxmlformats.org/officeDocument/2006/relationships/slideLayout" Target="../slideLayouts/slideLayout19.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pn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boundless.com/image/robert-mcnamarra-discusses-the-gulf-of-tonkin-incident" TargetMode="External"/><Relationship Id="rId4" Type="http://schemas.openxmlformats.org/officeDocument/2006/relationships/image" Target="../media/image6.jpeg"/><Relationship Id="rId1" Type="http://schemas.openxmlformats.org/officeDocument/2006/relationships/slideLayout" Target="../slideLayouts/slideLayout24.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the-lyndon-b-johnson-administration-1245-2007" TargetMode="External"/><Relationship Id="rId5" Type="http://schemas.openxmlformats.org/officeDocument/2006/relationships/hyperlink" Target="https://www.boundless.com/image/lyndon-b-johnson-in-the-oval-office" TargetMode="External"/><Relationship Id="rId6" Type="http://schemas.openxmlformats.org/officeDocument/2006/relationships/image" Target="../media/image1.jpe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boundless.com/image/daisy-tv-ad" TargetMode="External"/><Relationship Id="rId4" Type="http://schemas.openxmlformats.org/officeDocument/2006/relationships/image" Target="../media/image14.jpeg"/><Relationship Id="rId1" Type="http://schemas.openxmlformats.org/officeDocument/2006/relationships/slideLayout" Target="../slideLayouts/slideLayout25.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www.gnu.org/copyleft/fdl.html" TargetMode="External"/><Relationship Id="rId4" Type="http://schemas.openxmlformats.org/officeDocument/2006/relationships/hyperlink" Target="http://en.wikipedia.org/wiki/Assassination_of_Martin_Luther_King,_Jr." TargetMode="External"/><Relationship Id="rId5" Type="http://schemas.openxmlformats.org/officeDocument/2006/relationships/hyperlink" Target="https://www.boundless.com/image/the-lorraine-motel-cite-of-mlk-s-assassination" TargetMode="External"/><Relationship Id="rId6" Type="http://schemas.openxmlformats.org/officeDocument/2006/relationships/image" Target="../media/image13.jpeg"/><Relationship Id="rId1" Type="http://schemas.openxmlformats.org/officeDocument/2006/relationships/slideLayout" Target="../slideLayouts/slideLayout26.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File:Joaquin_Balaguer_1977.jpg" TargetMode="External"/><Relationship Id="rId5" Type="http://schemas.openxmlformats.org/officeDocument/2006/relationships/hyperlink" Target="https://www.boundless.com/image/joaquin-balaguer-1977" TargetMode="External"/><Relationship Id="rId6" Type="http://schemas.openxmlformats.org/officeDocument/2006/relationships/image" Target="../media/image11.jpeg"/><Relationship Id="rId1" Type="http://schemas.openxmlformats.org/officeDocument/2006/relationships/slideLayout" Target="../slideLayouts/slideLayout27.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commons.wikimedia.org/wiki/File:Barry_Goldwater_2.jpg" TargetMode="External"/><Relationship Id="rId5" Type="http://schemas.openxmlformats.org/officeDocument/2006/relationships/hyperlink" Target="https://www.boundless.com/image/barry-goldwater-senator-from-arizona-and-republican-candidate-for-president-in-1964" TargetMode="External"/><Relationship Id="rId6" Type="http://schemas.openxmlformats.org/officeDocument/2006/relationships/image" Target="../media/image15.jpeg"/><Relationship Id="rId1" Type="http://schemas.openxmlformats.org/officeDocument/2006/relationships/slideLayout" Target="../slideLayouts/slideLayout28.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Lyndon_B._Johnson%23Vietnam_War" TargetMode="External"/><Relationship Id="rId5" Type="http://schemas.openxmlformats.org/officeDocument/2006/relationships/hyperlink" Target="https://www.boundless.com/image/walt-rostow-shows-president-lyndon-b-johnson-a-model-of-the-khe-sanh-area" TargetMode="External"/><Relationship Id="rId6" Type="http://schemas.openxmlformats.org/officeDocument/2006/relationships/image" Target="../media/image16.jpeg"/><Relationship Id="rId1" Type="http://schemas.openxmlformats.org/officeDocument/2006/relationships/slideLayout" Target="../slideLayouts/slideLayout29.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Lyndon_B._Johnson" TargetMode="External"/><Relationship Id="rId5" Type="http://schemas.openxmlformats.org/officeDocument/2006/relationships/hyperlink" Target="https://www.boundless.com/image/lydnon-b-johnson-taking-the-oath-of-office-aboard-air-force-1" TargetMode="External"/><Relationship Id="rId6" Type="http://schemas.openxmlformats.org/officeDocument/2006/relationships/image" Target="../media/image17.jpeg"/><Relationship Id="rId1" Type="http://schemas.openxmlformats.org/officeDocument/2006/relationships/slideLayout" Target="../slideLayouts/slideLayout30.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File:Bombing_in_Vietnam.jpg" TargetMode="External"/><Relationship Id="rId5" Type="http://schemas.openxmlformats.org/officeDocument/2006/relationships/hyperlink" Target="https://www.boundless.com/image/bombing-mission-in-vietnam-1966" TargetMode="External"/><Relationship Id="rId6" Type="http://schemas.openxmlformats.org/officeDocument/2006/relationships/image" Target="../media/image12.jpeg"/><Relationship Id="rId1" Type="http://schemas.openxmlformats.org/officeDocument/2006/relationships/slideLayout" Target="../slideLayouts/slideLayout31.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Lyndon_B._Johnson" TargetMode="External"/><Relationship Id="rId5" Type="http://schemas.openxmlformats.org/officeDocument/2006/relationships/hyperlink" Target="https://www.boundless.com/image/lyndon-b-johnson-in-the-oval-office" TargetMode="External"/><Relationship Id="rId6" Type="http://schemas.openxmlformats.org/officeDocument/2006/relationships/image" Target="../media/image1.jpeg"/><Relationship Id="rId1" Type="http://schemas.openxmlformats.org/officeDocument/2006/relationships/slideLayout" Target="../slideLayouts/slideLayout3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William_Westmoreland" TargetMode="External"/><Relationship Id="rId5" Type="http://schemas.openxmlformats.org/officeDocument/2006/relationships/hyperlink" Target="https://www.boundless.com/image/general-william-westmoreland-1969" TargetMode="External"/><Relationship Id="rId6" Type="http://schemas.openxmlformats.org/officeDocument/2006/relationships/image" Target="../media/image18.jpeg"/><Relationship Id="rId1" Type="http://schemas.openxmlformats.org/officeDocument/2006/relationships/slideLayout" Target="../slideLayouts/slideLayout33.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Immigration_Act_of_1965" TargetMode="External"/><Relationship Id="rId5" Type="http://schemas.openxmlformats.org/officeDocument/2006/relationships/hyperlink" Target="https://www.boundless.com/image/president-johnson-signs-the-immigration-and-nationality-act-at-the-foot-of-the-statue-of-liberty" TargetMode="External"/><Relationship Id="rId6" Type="http://schemas.openxmlformats.org/officeDocument/2006/relationships/image" Target="../media/image9.jpeg"/><Relationship Id="rId1" Type="http://schemas.openxmlformats.org/officeDocument/2006/relationships/slideLayout" Target="../slideLayouts/slideLayout3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the-great-society-1246-2515" TargetMode="External"/><Relationship Id="rId5" Type="http://schemas.openxmlformats.org/officeDocument/2006/relationships/hyperlink" Target="https://www.boundless.com/image/lbj-at-the-university-of-michigan-commencement-ceremony-1964" TargetMode="External"/><Relationship Id="rId6"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www.gnu.org/copyleft/fdl.html" TargetMode="External"/><Relationship Id="rId4" Type="http://schemas.openxmlformats.org/officeDocument/2006/relationships/hyperlink" Target="http://en.wikipedia.org/wiki/1964_Republican_National_Convention" TargetMode="External"/><Relationship Id="rId5" Type="http://schemas.openxmlformats.org/officeDocument/2006/relationships/hyperlink" Target="https://www.boundless.com/image/nelson-rockefeller-governor-of-new-york" TargetMode="External"/><Relationship Id="rId6" Type="http://schemas.openxmlformats.org/officeDocument/2006/relationships/image" Target="../media/image7.jpeg"/><Relationship Id="rId1" Type="http://schemas.openxmlformats.org/officeDocument/2006/relationships/slideLayout" Target="../slideLayouts/slideLayout35.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www.gnu.org/copyleft/fdl.html" TargetMode="External"/><Relationship Id="rId4" Type="http://schemas.openxmlformats.org/officeDocument/2006/relationships/hyperlink" Target="http://en.wikipedia.org/wiki/Great_Society" TargetMode="External"/><Relationship Id="rId5" Type="http://schemas.openxmlformats.org/officeDocument/2006/relationships/hyperlink" Target="https://www.boundless.com/image/lbj-at-the-university-of-michigan-commencement-ceremony-1964" TargetMode="External"/><Relationship Id="rId6" Type="http://schemas.openxmlformats.org/officeDocument/2006/relationships/image" Target="../media/image4.jpeg"/><Relationship Id="rId1" Type="http://schemas.openxmlformats.org/officeDocument/2006/relationships/slideLayout" Target="../slideLayouts/slideLayout36.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Civil_Rights_Act_of_1964" TargetMode="External"/><Relationship Id="rId5" Type="http://schemas.openxmlformats.org/officeDocument/2006/relationships/hyperlink" Target="https://www.boundless.com/image/lyndon-johnson-signing-the-civil-rights-act-1964" TargetMode="External"/><Relationship Id="rId6" Type="http://schemas.openxmlformats.org/officeDocument/2006/relationships/image" Target="../media/image8.jpeg"/><Relationship Id="rId1" Type="http://schemas.openxmlformats.org/officeDocument/2006/relationships/slideLayout" Target="../slideLayouts/slideLayout37.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War_on_Poverty%23Results_and_aftermath" TargetMode="External"/><Relationship Id="rId5" Type="http://schemas.openxmlformats.org/officeDocument/2006/relationships/hyperlink" Target="https://www.boundless.com/image/number-of-people-in-poverty-and-poverty-rate-in-the-united-states-1959-2009" TargetMode="External"/><Relationship Id="rId6" Type="http://schemas.openxmlformats.org/officeDocument/2006/relationships/image" Target="../media/image10.gif"/><Relationship Id="rId1" Type="http://schemas.openxmlformats.org/officeDocument/2006/relationships/slideLayout" Target="../slideLayouts/slideLayout38.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png"/><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40.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3.png"/><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4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3.png"/><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4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the-war-on-poverty-1247-8801" TargetMode="External"/><Relationship Id="rId5" Type="http://schemas.openxmlformats.org/officeDocument/2006/relationships/hyperlink" Target="https://www.boundless.com" TargetMode="External"/><Relationship Id="rId6"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png"/><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46.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png"/><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3.0/" TargetMode="External"/><Relationship Id="rId5" Type="http://schemas.openxmlformats.org/officeDocument/2006/relationships/hyperlink" Target="http://www.saylor.org/majors/History/" TargetMode="External"/><Relationship Id="rId1" Type="http://schemas.openxmlformats.org/officeDocument/2006/relationships/slideLayout" Target="../slideLayouts/slideLayout48.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3.png"/><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50.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3.png"/><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5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3.png"/><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3.0/" TargetMode="External"/><Relationship Id="rId5" Type="http://schemas.openxmlformats.org/officeDocument/2006/relationships/hyperlink" Target="http://www.saylor.org/majors/History/" TargetMode="External"/><Relationship Id="rId1" Type="http://schemas.openxmlformats.org/officeDocument/2006/relationships/slideLayout" Target="../slideLayouts/slideLayout5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commitment-to-vietnam-1248-2265" TargetMode="External"/><Relationship Id="rId5" Type="http://schemas.openxmlformats.org/officeDocument/2006/relationships/hyperlink" Target="https://www.boundless.com/image/robert-mcnamarra-discusses-the-gulf-of-tonkin-incident" TargetMode="External"/><Relationship Id="rId6" Type="http://schemas.openxmlformats.org/officeDocument/2006/relationships/image" Target="../media/image6.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image" Target="../media/image3.png"/><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56.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png"/><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58.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3.png"/><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60.xml"/><Relationship Id="rId2"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3.png"/><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62.xml"/><Relationship Id="rId2"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3.png"/><Relationship Id="rId3"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3.0/" TargetMode="External"/><Relationship Id="rId5" Type="http://schemas.openxmlformats.org/officeDocument/2006/relationships/hyperlink" Target="http://www.saylor.org/majors/History/" TargetMode="External"/><Relationship Id="rId1" Type="http://schemas.openxmlformats.org/officeDocument/2006/relationships/slideLayout" Target="../slideLayouts/slideLayout6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the-election-of-1964-1249-2517" TargetMode="External"/><Relationship Id="rId5" Type="http://schemas.openxmlformats.org/officeDocument/2006/relationships/hyperlink" Target="https://www.boundless.com/image/nelson-rockefeller-governor-of-new-york" TargetMode="External"/><Relationship Id="rId6"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3.png"/><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66.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3.png"/><Relationship Id="rId3"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68.xml"/><Relationship Id="rId2"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3.png"/><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70.xml"/><Relationship Id="rId2" Type="http://schemas.openxmlformats.org/officeDocument/2006/relationships/image" Target="../media/image2.png"/></Relationships>
</file>

<file path=ppt/slides/_rels/slide66.xml.rels><?xml version="1.0" encoding="UTF-8" standalone="yes"?>
<Relationships xmlns="http://schemas.openxmlformats.org/package/2006/relationships"><Relationship Id="rId11" Type="http://schemas.openxmlformats.org/officeDocument/2006/relationships/hyperlink" Target="http://en.wikipedia.org/wiki/1964_Brazilian_coup_d'%C3%A9tat" TargetMode="External"/><Relationship Id="rId12" Type="http://schemas.openxmlformats.org/officeDocument/2006/relationships/hyperlink" Target="http://en.wiktionary.org/wiki/junta" TargetMode="External"/><Relationship Id="rId13" Type="http://schemas.openxmlformats.org/officeDocument/2006/relationships/hyperlink" Target="http://en.wikipedia.org/wiki/Gulf_of_Tonkin_incident" TargetMode="External"/><Relationship Id="rId14" Type="http://schemas.openxmlformats.org/officeDocument/2006/relationships/hyperlink" Target="http://en.wikipedia.org/wiki/Gulf%20of%20Tonkin" TargetMode="External"/><Relationship Id="rId15" Type="http://schemas.openxmlformats.org/officeDocument/2006/relationships/image" Target="../media/image3.png"/><Relationship Id="rId16" Type="http://schemas.openxmlformats.org/officeDocument/2006/relationships/image" Target="../media/image2.png"/><Relationship Id="rId1" Type="http://schemas.openxmlformats.org/officeDocument/2006/relationships/slideLayout" Target="../slideLayouts/slideLayout71.xml"/><Relationship Id="rId2" Type="http://schemas.openxmlformats.org/officeDocument/2006/relationships/hyperlink" Target="http://creativecommons.org/licenses/by-sa/3.0/" TargetMode="External"/><Relationship Id="rId3" Type="http://schemas.openxmlformats.org/officeDocument/2006/relationships/hyperlink" Target="http://en.wikipedia.org/wiki/War%20on%20Poverty" TargetMode="External"/><Relationship Id="rId4" Type="http://schemas.openxmlformats.org/officeDocument/2006/relationships/hyperlink" Target="http://en.wikipedia.org/wiki/Great%20Society" TargetMode="External"/><Relationship Id="rId5" Type="http://schemas.openxmlformats.org/officeDocument/2006/relationships/hyperlink" Target="http://en.wikipedia.org/wiki/Lyndon_B._Johnson" TargetMode="External"/><Relationship Id="rId6" Type="http://schemas.openxmlformats.org/officeDocument/2006/relationships/hyperlink" Target="http://en.wikipedia.org/wiki/Lyndon_B._Johnson_Administration%23Presidency_1963.E2.80.931969" TargetMode="External"/><Relationship Id="rId7" Type="http://schemas.openxmlformats.org/officeDocument/2006/relationships/hyperlink" Target="http://en.wiktionary.org/wiki/Vietnam+War" TargetMode="External"/><Relationship Id="rId8" Type="http://schemas.openxmlformats.org/officeDocument/2006/relationships/hyperlink" Target="http://en.wikipedia.org/wiki/United_States_occupation_of_the_Dominican_Republic_(1965%E2%80%931966)" TargetMode="External"/><Relationship Id="rId9" Type="http://schemas.openxmlformats.org/officeDocument/2006/relationships/hyperlink" Target="http://en.wikipedia.org/wiki/Dominican%20Civil%20War%20of%201965" TargetMode="External"/><Relationship Id="rId10" Type="http://schemas.openxmlformats.org/officeDocument/2006/relationships/hyperlink" Target="http://en.wikipedia.org/wiki/Juan%20Bosch" TargetMode="External"/></Relationships>
</file>

<file path=ppt/slides/_rels/slide67.xml.rels><?xml version="1.0" encoding="UTF-8" standalone="yes"?>
<Relationships xmlns="http://schemas.openxmlformats.org/package/2006/relationships"><Relationship Id="rId9" Type="http://schemas.openxmlformats.org/officeDocument/2006/relationships/hyperlink" Target="http://en.wikipedia.org/wiki/New%20Deal" TargetMode="External"/><Relationship Id="rId20" Type="http://schemas.openxmlformats.org/officeDocument/2006/relationships/image" Target="../media/image3.png"/><Relationship Id="rId21" Type="http://schemas.openxmlformats.org/officeDocument/2006/relationships/image" Target="../media/image2.png"/><Relationship Id="rId10" Type="http://schemas.openxmlformats.org/officeDocument/2006/relationships/hyperlink" Target="http://en.wikipedia.org/wiki/Great_Society%23The_Legacies_of_the_Great_Society" TargetMode="External"/><Relationship Id="rId11" Type="http://schemas.openxmlformats.org/officeDocument/2006/relationships/hyperlink" Target="http://en.wikipedia.org/wiki/Great_Society%23Major_programs" TargetMode="External"/><Relationship Id="rId12" Type="http://schemas.openxmlformats.org/officeDocument/2006/relationships/hyperlink" Target="http://en.wikipedia.org/wiki/Great_Society%231965_legislative_program_and_presidential_task_forces" TargetMode="External"/><Relationship Id="rId13" Type="http://schemas.openxmlformats.org/officeDocument/2006/relationships/hyperlink" Target="http://en.wikipedia.org/wiki/Great_Society%23Economic_and_social_conditions" TargetMode="External"/><Relationship Id="rId14" Type="http://schemas.openxmlformats.org/officeDocument/2006/relationships/hyperlink" Target="http://en.wikipedia.org/wiki/Great_Society" TargetMode="External"/><Relationship Id="rId15" Type="http://schemas.openxmlformats.org/officeDocument/2006/relationships/hyperlink" Target="http://en.wikipedia.org/wiki/Great_Society%23Civil_rights" TargetMode="External"/><Relationship Id="rId16" Type="http://schemas.openxmlformats.org/officeDocument/2006/relationships/hyperlink" Target="http://en.wikipedia.org/wiki/Voting%20Rights%20Act" TargetMode="External"/><Relationship Id="rId17" Type="http://schemas.openxmlformats.org/officeDocument/2006/relationships/hyperlink" Target="http://en.wikipedia.org/wiki/Hubert%20Humphrey" TargetMode="External"/><Relationship Id="rId18" Type="http://schemas.openxmlformats.org/officeDocument/2006/relationships/hyperlink" Target="http://en.wikipedia.org/wiki/Great%20Society" TargetMode="External"/><Relationship Id="rId19" Type="http://schemas.openxmlformats.org/officeDocument/2006/relationships/hyperlink" Target="http://en.wikipedia.org/wiki/Civil%20Rights%20Act%20of%201964" TargetMode="External"/><Relationship Id="rId1" Type="http://schemas.openxmlformats.org/officeDocument/2006/relationships/slideLayout" Target="../slideLayouts/slideLayout72.xml"/><Relationship Id="rId2" Type="http://schemas.openxmlformats.org/officeDocument/2006/relationships/hyperlink" Target="http://creativecommons.org/licenses/by-sa/3.0/" TargetMode="External"/><Relationship Id="rId3" Type="http://schemas.openxmlformats.org/officeDocument/2006/relationships/hyperlink" Target="http://en.wikipedia.org/wiki/North%20Vietnam" TargetMode="External"/><Relationship Id="rId4" Type="http://schemas.openxmlformats.org/officeDocument/2006/relationships/hyperlink" Target="http://en.wikipedia.org/wiki/Vietnam_War%23Lyndon_B._Johnson_escalates_the_war.2C_1963.E2.80.931969" TargetMode="External"/><Relationship Id="rId5" Type="http://schemas.openxmlformats.org/officeDocument/2006/relationships/hyperlink" Target="http://en.wikipedia.org/wiki/Joint_warfare_in_South_Vietnam_1963%E2%80%931969" TargetMode="External"/><Relationship Id="rId6" Type="http://schemas.openxmlformats.org/officeDocument/2006/relationships/hyperlink" Target="http://en.wiktionary.org/wiki/domino+theory" TargetMode="External"/><Relationship Id="rId7" Type="http://schemas.openxmlformats.org/officeDocument/2006/relationships/hyperlink" Target="http://en.wikipedia.org/wiki/National%20Endowment%20for%20the%20Arts" TargetMode="External"/><Relationship Id="rId8" Type="http://schemas.openxmlformats.org/officeDocument/2006/relationships/hyperlink" Target="http://en.wikipedia.org/wiki/New%20Frontier"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en.wikipedia.org/wiki/Civil_Rights_Act_of_1964" TargetMode="External"/><Relationship Id="rId4" Type="http://schemas.openxmlformats.org/officeDocument/2006/relationships/hyperlink" Target="http://en.wikipedia.org/wiki/Lyndon%20B.%20Johnson" TargetMode="External"/><Relationship Id="rId5" Type="http://schemas.openxmlformats.org/officeDocument/2006/relationships/hyperlink" Target="http://en.wikipedia.org/wiki/Barry%20Goldwater" TargetMode="External"/><Relationship Id="rId6" Type="http://schemas.openxmlformats.org/officeDocument/2006/relationships/hyperlink" Target="http://en.wikipedia.org/wiki/United_States_presidential_election,_1964" TargetMode="External"/><Relationship Id="rId7" Type="http://schemas.openxmlformats.org/officeDocument/2006/relationships/hyperlink" Target="http://en.wikipedia.org/wiki/United_States_presidential_election,_1968" TargetMode="External"/><Relationship Id="rId8" Type="http://schemas.openxmlformats.org/officeDocument/2006/relationships/image" Target="../media/image3.png"/><Relationship Id="rId9" Type="http://schemas.openxmlformats.org/officeDocument/2006/relationships/image" Target="../media/image2.png"/><Relationship Id="rId1" Type="http://schemas.openxmlformats.org/officeDocument/2006/relationships/slideLayout" Target="../slideLayouts/slideLayout73.xml"/><Relationship Id="rId2" Type="http://schemas.openxmlformats.org/officeDocument/2006/relationships/hyperlink" Target="http://creativecommons.org/licenses/by-sa/3.0/" TargetMode="External"/></Relationships>
</file>

<file path=ppt/slides/_rels/slide69.xml.rels><?xml version="1.0" encoding="UTF-8" standalone="yes"?>
<Relationships xmlns="http://schemas.openxmlformats.org/package/2006/relationships"><Relationship Id="rId11" Type="http://schemas.openxmlformats.org/officeDocument/2006/relationships/hyperlink" Target="http://en.wikipedia.org/wiki/National%20Origins%20Formula" TargetMode="External"/><Relationship Id="rId12" Type="http://schemas.openxmlformats.org/officeDocument/2006/relationships/hyperlink" Target="http://en.wikipedia.org/wiki/Immigration_Act_of_1965" TargetMode="External"/><Relationship Id="rId13" Type="http://schemas.openxmlformats.org/officeDocument/2006/relationships/hyperlink" Target="http://en.wiktionary.org/wiki/libertarian" TargetMode="External"/><Relationship Id="rId14" Type="http://schemas.openxmlformats.org/officeDocument/2006/relationships/hyperlink" Target="http://en.wiktionary.org/wiki/socialism" TargetMode="External"/><Relationship Id="rId15" Type="http://schemas.openxmlformats.org/officeDocument/2006/relationships/image" Target="../media/image3.png"/><Relationship Id="rId16" Type="http://schemas.openxmlformats.org/officeDocument/2006/relationships/image" Target="../media/image2.png"/><Relationship Id="rId1" Type="http://schemas.openxmlformats.org/officeDocument/2006/relationships/slideLayout" Target="../slideLayouts/slideLayout74.xml"/><Relationship Id="rId2" Type="http://schemas.openxmlformats.org/officeDocument/2006/relationships/hyperlink" Target="http://creativecommons.org/licenses/by-sa/3.0/" TargetMode="External"/><Relationship Id="rId3" Type="http://schemas.openxmlformats.org/officeDocument/2006/relationships/hyperlink" Target="http://en.wikipedia.org/wiki/United_States_presidential_election,_1968" TargetMode="External"/><Relationship Id="rId4" Type="http://schemas.openxmlformats.org/officeDocument/2006/relationships/hyperlink" Target="http://en.wikipedia.org/wiki/Dixiecrats" TargetMode="External"/><Relationship Id="rId5" Type="http://schemas.openxmlformats.org/officeDocument/2006/relationships/hyperlink" Target="http://en.wikipedia.org/wiki/Vietnam_War" TargetMode="External"/><Relationship Id="rId6" Type="http://schemas.openxmlformats.org/officeDocument/2006/relationships/hyperlink" Target="http://en.wikipedia.org/wiki/Operation%20Rolling%20Thunder" TargetMode="External"/><Relationship Id="rId7" Type="http://schemas.openxmlformats.org/officeDocument/2006/relationships/hyperlink" Target="http://en.wikipedia.org/wiki/William%20C.%20Westmoreland" TargetMode="External"/><Relationship Id="rId8" Type="http://schemas.openxmlformats.org/officeDocument/2006/relationships/hyperlink" Target="http://en.wikipedia.org/wiki/Role_of_the_United_States_in_the_Vietnam_War%23Americanization" TargetMode="External"/><Relationship Id="rId9" Type="http://schemas.openxmlformats.org/officeDocument/2006/relationships/hyperlink" Target="http://en.wiktionary.org/wiki/immigration" TargetMode="External"/><Relationship Id="rId10" Type="http://schemas.openxmlformats.org/officeDocument/2006/relationships/hyperlink" Target="http://en.wikipedia.org/wiki/Immigration%20and%20Nationality%20Act%20of%20196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the-civil-rights-act-of-1964-1250-2516" TargetMode="External"/><Relationship Id="rId5" Type="http://schemas.openxmlformats.org/officeDocument/2006/relationships/hyperlink" Target="https://www.boundless.com/image/lyndon-johnson-signing-the-civil-rights-act-1964" TargetMode="External"/><Relationship Id="rId6"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9" Type="http://schemas.openxmlformats.org/officeDocument/2006/relationships/hyperlink" Target="http://en.wikipedia.org/wiki/War_on_Poverty%23Results_and_aftermath" TargetMode="External"/><Relationship Id="rId20" Type="http://schemas.openxmlformats.org/officeDocument/2006/relationships/hyperlink" Target="http://en.wikipedia.org/wiki/Tet%20Offensive" TargetMode="External"/><Relationship Id="rId21" Type="http://schemas.openxmlformats.org/officeDocument/2006/relationships/image" Target="../media/image3.png"/><Relationship Id="rId22" Type="http://schemas.openxmlformats.org/officeDocument/2006/relationships/image" Target="../media/image2.png"/><Relationship Id="rId10" Type="http://schemas.openxmlformats.org/officeDocument/2006/relationships/hyperlink" Target="http://en.wikipedia.org/wiki/War_on_Poverty" TargetMode="External"/><Relationship Id="rId11" Type="http://schemas.openxmlformats.org/officeDocument/2006/relationships/hyperlink" Target="http://en.wikipedia.org/wiki/Great_Society%23War_on_Poverty" TargetMode="External"/><Relationship Id="rId12" Type="http://schemas.openxmlformats.org/officeDocument/2006/relationships/hyperlink" Target="http://en.wikipedia.org/wiki/New%20Left" TargetMode="External"/><Relationship Id="rId13" Type="http://schemas.openxmlformats.org/officeDocument/2006/relationships/hyperlink" Target="http://en.wikipedia.org/wiki/Weather%20Underground" TargetMode="External"/><Relationship Id="rId14" Type="http://schemas.openxmlformats.org/officeDocument/2006/relationships/hyperlink" Target="http://en.wikipedia.org/wiki/Students%20for%20a%20Democratic%20Society" TargetMode="External"/><Relationship Id="rId15" Type="http://schemas.openxmlformats.org/officeDocument/2006/relationships/hyperlink" Target="http://en.wikipedia.org/wiki/Vietnam_War%23Opposition_to_the_Vietnam_War:_1962.E2.80.931975" TargetMode="External"/><Relationship Id="rId16" Type="http://schemas.openxmlformats.org/officeDocument/2006/relationships/hyperlink" Target="http://en.wikipedia.org/wiki/Students_for_a_Democratic_Society%23From_protest_to_resistance:_1965.E2.80.931968" TargetMode="External"/><Relationship Id="rId17" Type="http://schemas.openxmlformats.org/officeDocument/2006/relationships/hyperlink" Target="http://en.wikipedia.org/wiki/Opposition_to_the_U.S._involvement_in_the_Vietnam_War" TargetMode="External"/><Relationship Id="rId18" Type="http://schemas.openxmlformats.org/officeDocument/2006/relationships/hyperlink" Target="http://en.wikipedia.org/wiki/Martin%20Luther%20King%20Jr" TargetMode="External"/><Relationship Id="rId19" Type="http://schemas.openxmlformats.org/officeDocument/2006/relationships/hyperlink" Target="http://en.wikipedia.org/wiki/Robert%20F.%20Kennedy" TargetMode="External"/><Relationship Id="rId1" Type="http://schemas.openxmlformats.org/officeDocument/2006/relationships/slideLayout" Target="../slideLayouts/slideLayout75.xml"/><Relationship Id="rId2" Type="http://schemas.openxmlformats.org/officeDocument/2006/relationships/hyperlink" Target="http://creativecommons.org/licenses/by-sa/3.0/" TargetMode="External"/><Relationship Id="rId3" Type="http://schemas.openxmlformats.org/officeDocument/2006/relationships/hyperlink" Target="http://en.wiktionary.org/wiki/welfare+state" TargetMode="External"/><Relationship Id="rId4" Type="http://schemas.openxmlformats.org/officeDocument/2006/relationships/hyperlink" Target="http://en.wikipedia.org/wiki/War_on_Poverty%23Criticisms" TargetMode="External"/><Relationship Id="rId5" Type="http://schemas.openxmlformats.org/officeDocument/2006/relationships/hyperlink" Target="http://en.wikipedia.org/wiki/Great_Society%23The_Legacies_of_the_Great_Society" TargetMode="External"/><Relationship Id="rId6" Type="http://schemas.openxmlformats.org/officeDocument/2006/relationships/hyperlink" Target="http://en.wikipedia.org/wiki/Job%20Corps" TargetMode="External"/><Relationship Id="rId7" Type="http://schemas.openxmlformats.org/officeDocument/2006/relationships/hyperlink" Target="http://en.wikipedia.org/wiki/Economic%20Opportunity%20Act%20of%201964" TargetMode="External"/><Relationship Id="rId8" Type="http://schemas.openxmlformats.org/officeDocument/2006/relationships/hyperlink" Target="http://en.wikipedia.org/wiki/Office%20of%20Economic%20Opportunity"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1968_Democratic_National_Convention" TargetMode="External"/><Relationship Id="rId4" Type="http://schemas.openxmlformats.org/officeDocument/2006/relationships/hyperlink" Target="http://en.wikipedia.org/wiki/Tet_Offensive%23Aftermath" TargetMode="External"/><Relationship Id="rId5" Type="http://schemas.openxmlformats.org/officeDocument/2006/relationships/hyperlink" Target="http://en.wikipedia.org/wiki/Assassination_of_Martin_Luther_King,_Jr." TargetMode="External"/><Relationship Id="rId6" Type="http://schemas.openxmlformats.org/officeDocument/2006/relationships/image" Target="../media/image3.png"/><Relationship Id="rId7" Type="http://schemas.openxmlformats.org/officeDocument/2006/relationships/image" Target="../media/image2.png"/><Relationship Id="rId1" Type="http://schemas.openxmlformats.org/officeDocument/2006/relationships/slideLayout" Target="../slideLayouts/slideLayout76.xml"/><Relationship Id="rId2" Type="http://schemas.openxmlformats.org/officeDocument/2006/relationships/hyperlink" Target="http://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the-immigration-act-of-1965-1251-8799" TargetMode="External"/><Relationship Id="rId5" Type="http://schemas.openxmlformats.org/officeDocument/2006/relationships/hyperlink" Target="https://www.boundless.com/image/president-johnson-signs-the-immigration-and-nationality-act-at-the-foot-of-the-statue-of-liberty" TargetMode="External"/><Relationship Id="rId6"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lyndon-b-johnson-administration-223/assessing-the-great-society-1252-8800" TargetMode="External"/><Relationship Id="rId5" Type="http://schemas.openxmlformats.org/officeDocument/2006/relationships/hyperlink" Target="https://www.boundless.com/image/number-of-people-in-poverty-and-poverty-rate-in-the-united-states-1959-2009" TargetMode="External"/><Relationship Id="rId6" Type="http://schemas.openxmlformats.org/officeDocument/2006/relationships/image" Target="../media/image10.gif"/><Relationship Id="rId1" Type="http://schemas.openxmlformats.org/officeDocument/2006/relationships/slideLayout" Target="../slideLayouts/slideLayout14.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ectionimage.jpg"/>
          <p:cNvPicPr>
            <a:picLocks noChangeAspect="1"/>
          </p:cNvPicPr>
          <p:nvPr/>
        </p:nvPicPr>
        <p:blipFill>
          <a:blip r:embed="rId2">
            <a:extLst>
              <a:ext uri="{5ec1634786992eed04ed1e0caa7700b5}">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 y="1447800"/>
            <a:ext cx="2221823" cy="2768600"/>
          </a:xfrm>
          <a:prstGeom prst="rect">
            <a:avLst/>
          </a:prstGeom>
        </p:spPr>
      </p:pic>
      <p:sp>
        <p:nvSpPr>
          <p:cNvPr id="22" name="Text Placeholder 21"/>
          <p:cNvSpPr>
            <a:spLocks noGrp="1"/>
          </p:cNvSpPr>
          <p:nvPr>
            <p:ph type="body" sz="quarter" idx="10"/>
          </p:nvPr>
        </p:nvSpPr>
        <p:spPr>
          <a:xfrm>
            <a:off x="3231005" y="1371600"/>
            <a:ext cx="5664901" cy="4800600"/>
          </a:xfrm>
        </p:spPr>
        <p:txBody>
          <a:bodyPr/>
          <a:lstStyle/>
          <a:p>
            <a:pPr marL="115888" indent="-115888"/>
            <a:r>
              <a:rPr lang="en-US" dirty="0" smtClean="0"/>
              <a:t>The Lyndon B. Johnson Administration</a:t>
            </a:r>
          </a:p>
          <a:p>
            <a:pPr marL="115888" indent="-115888"/>
            <a:r>
              <a:rPr lang="en-US" dirty="0" smtClean="0"/>
              <a:t>The Great Society</a:t>
            </a:r>
          </a:p>
          <a:p>
            <a:pPr marL="115888" indent="-115888"/>
            <a:r>
              <a:rPr lang="en-US" dirty="0"/>
              <a:t>"The War on Poverty" </a:t>
            </a:r>
            <a:endParaRPr lang="en-US" dirty="0" smtClean="0"/>
          </a:p>
          <a:p>
            <a:pPr marL="115888" indent="-115888"/>
            <a:r>
              <a:rPr lang="en-US" dirty="0"/>
              <a:t>Commitment to Vietnam </a:t>
            </a:r>
            <a:endParaRPr lang="en-US" dirty="0" smtClean="0"/>
          </a:p>
          <a:p>
            <a:pPr marL="115888" indent="-115888"/>
            <a:r>
              <a:rPr lang="en-US" dirty="0"/>
              <a:t>The Election of 1964 </a:t>
            </a:r>
            <a:endParaRPr lang="en-US" dirty="0" smtClean="0"/>
          </a:p>
          <a:p>
            <a:pPr marL="115888" indent="-115888"/>
            <a:r>
              <a:rPr lang="en-US" dirty="0"/>
              <a:t>The Civil Rights Act of 1964 </a:t>
            </a:r>
            <a:endParaRPr lang="en-US" dirty="0" smtClean="0"/>
          </a:p>
          <a:p>
            <a:pPr marL="115888" indent="-115888"/>
            <a:r>
              <a:rPr lang="en-US" dirty="0"/>
              <a:t>The Immigration Act of 1965 </a:t>
            </a:r>
            <a:endParaRPr lang="en-US" dirty="0" smtClean="0"/>
          </a:p>
          <a:p>
            <a:pPr marL="115888" indent="-115888"/>
            <a:r>
              <a:rPr lang="en-US" dirty="0"/>
              <a:t>Assessing the Great Society </a:t>
            </a:r>
            <a:endParaRPr lang="en-US" dirty="0" smtClean="0"/>
          </a:p>
          <a:p>
            <a:pPr marL="115888" indent="-115888"/>
            <a:r>
              <a:rPr lang="en-US" dirty="0" smtClean="0"/>
              <a:t>Preventing Another Castro in Latin America</a:t>
            </a:r>
          </a:p>
          <a:p>
            <a:pPr marL="115888" indent="-115888"/>
            <a:r>
              <a:rPr lang="en-US" dirty="0"/>
              <a:t>"Americanizing" the Vietnam War </a:t>
            </a:r>
            <a:endParaRPr lang="en-US" dirty="0" smtClean="0"/>
          </a:p>
          <a:p>
            <a:pPr marL="115888" indent="-115888"/>
            <a:r>
              <a:rPr lang="en-US" dirty="0"/>
              <a:t>The Widening War at Home </a:t>
            </a:r>
            <a:endParaRPr lang="en-US" dirty="0" smtClean="0"/>
          </a:p>
          <a:p>
            <a:pPr marL="115888" indent="-115888"/>
            <a:r>
              <a:rPr lang="en-US" dirty="0"/>
              <a:t>1968: The Year of Upheaval </a:t>
            </a:r>
            <a:endParaRPr lang="en-US" dirty="0" smtClean="0"/>
          </a:p>
          <a:p>
            <a:pPr marL="115888" indent="-115888"/>
            <a:r>
              <a:rPr lang="en-US" dirty="0"/>
              <a:t>The Election of 1968 </a:t>
            </a:r>
            <a:endParaRPr lang="en-US" dirty="0" smtClean="0"/>
          </a:p>
        </p:txBody>
      </p:sp>
      <p:sp>
        <p:nvSpPr>
          <p:cNvPr id="21" name="Title 20"/>
          <p:cNvSpPr>
            <a:spLocks noGrp="1"/>
          </p:cNvSpPr>
          <p:nvPr>
            <p:ph type="title"/>
          </p:nvPr>
        </p:nvSpPr>
        <p:spPr>
          <a:xfrm>
            <a:off x="152400" y="381000"/>
            <a:ext cx="8686800" cy="685800"/>
          </a:xfrm>
        </p:spPr>
        <p:txBody>
          <a:bodyPr/>
          <a:lstStyle/>
          <a:p>
            <a:r>
              <a:rPr lang="en-US" dirty="0" smtClean="0"/>
              <a:t>The Lyndon B. Johnson Administration</a:t>
            </a:r>
            <a:endParaRPr lang="en-US" dirty="0"/>
          </a:p>
        </p:txBody>
      </p:sp>
      <p:sp>
        <p:nvSpPr>
          <p:cNvPr id="5"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
        <p:nvSpPr>
          <p:cNvPr id="7" name="Line 6"/>
          <p:cNvSpPr>
            <a:spLocks noChangeShapeType="1"/>
          </p:cNvSpPr>
          <p:nvPr/>
        </p:nvSpPr>
        <p:spPr bwMode="auto">
          <a:xfrm>
            <a:off x="152400" y="1143000"/>
            <a:ext cx="87709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1"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3"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pic>
        <p:nvPicPr>
          <p:cNvPr id="14" name="Picture 8"/>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20"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5"/>
              </a:rPr>
              <a:t>www.boundless.com/u-s-history</a:t>
            </a:r>
            <a:endParaRPr lang="en-US" sz="800" u="sng" dirty="0">
              <a:solidFill>
                <a:srgbClr val="FFFFFF"/>
              </a:solidFill>
              <a:latin typeface="Arial"/>
              <a:ea typeface="ＭＳ Ｐゴシック" charset="0"/>
              <a:cs typeface="Arial"/>
              <a:sym typeface="Helvetica Neu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28575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The Johnson administration supported the coup d'état that removed Brazilian President João Goulart from power in April 1964.</a:t>
            </a:r>
          </a:p>
          <a:p>
            <a:pPr marL="115888" indent="-115888"/>
            <a:r>
              <a:rPr lang="en-US" sz="1200" dirty="0" smtClean="0"/>
              <a:t>The U.S. provided supplies and gave naval support for the coup, orchestrated by generals in the Brazilian military.</a:t>
            </a:r>
          </a:p>
          <a:p>
            <a:pPr marL="115888" indent="-115888"/>
            <a:r>
              <a:rPr lang="en-US" sz="1200" dirty="0" smtClean="0"/>
              <a:t>In the Dominican Republic, a military coup d'état deposed liberal President Juan Bosch in September 1963, replaced by a civilian junta led by Donald Cabral.</a:t>
            </a:r>
          </a:p>
          <a:p>
            <a:pPr marL="115888" indent="-115888"/>
            <a:r>
              <a:rPr lang="en-US" sz="1200" dirty="0" smtClean="0"/>
              <a:t>When Cabral's power was threatened by revolution, Johnson ordered U.S. military intervention.</a:t>
            </a:r>
          </a:p>
          <a:p>
            <a:pPr marL="115888" indent="-115888"/>
            <a:r>
              <a:rPr lang="en-US" sz="1200" dirty="0" smtClean="0"/>
              <a:t>This intervention was implemented with the aid and cooperation of the Organization of American States (OAS).</a:t>
            </a:r>
          </a:p>
          <a:p>
            <a:pPr marL="115888" indent="-115888"/>
            <a:r>
              <a:rPr lang="en-US" sz="1200" dirty="0" smtClean="0"/>
              <a:t>This intervention was implemented with the aid and cooperation of the Organization of American States (OAS).</a:t>
            </a:r>
          </a:p>
        </p:txBody>
      </p:sp>
      <p:sp>
        <p:nvSpPr>
          <p:cNvPr id="4" name="Title 3"/>
          <p:cNvSpPr>
            <a:spLocks noGrp="1"/>
          </p:cNvSpPr>
          <p:nvPr>
            <p:ph type="title"/>
          </p:nvPr>
        </p:nvSpPr>
        <p:spPr/>
        <p:txBody>
          <a:bodyPr/>
          <a:lstStyle/>
          <a:p>
            <a:r>
              <a:rPr lang="en-US" dirty="0" smtClean="0"/>
              <a:t>Preventing Another Castro in Latin America</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www.boundless.com/u-s-history/textbooks/boundless-u-s-history-textbook/the-sixties-1960-1969-29/the-lyndon-b-johnson-administration-223/preventing-another-castro-in-latin-america-1253-2214</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Joaquin Balaguer, 1977</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96c0257d1be3aa045c7262548415fd15}">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1424228" cy="2070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In June 1964, William C. Westmoreland was appointed Commander of U.S. military Operations in the Vietnam War; the American military presence in Vietnam greatly increased under his command.</a:t>
            </a:r>
          </a:p>
          <a:p>
            <a:pPr marL="115888" indent="-115888"/>
            <a:r>
              <a:rPr lang="en-US" sz="1200" dirty="0" smtClean="0"/>
              <a:t>The U.S. launched Operation Rolling Thunder from 1965 to 1968, a strategic bombing campaign targeting North Vietnam.</a:t>
            </a:r>
          </a:p>
          <a:p>
            <a:pPr marL="115888" indent="-115888"/>
            <a:r>
              <a:rPr lang="en-US" sz="1200" dirty="0" smtClean="0"/>
              <a:t>In November 1965, the U.S. increased the number of American troops in Vietnam from 120,000 to 400,000.</a:t>
            </a:r>
          </a:p>
        </p:txBody>
      </p:sp>
      <p:sp>
        <p:nvSpPr>
          <p:cNvPr id="4" name="Title 3"/>
          <p:cNvSpPr>
            <a:spLocks noGrp="1"/>
          </p:cNvSpPr>
          <p:nvPr>
            <p:ph type="title"/>
          </p:nvPr>
        </p:nvSpPr>
        <p:spPr/>
        <p:txBody>
          <a:bodyPr/>
          <a:lstStyle/>
          <a:p>
            <a:r>
              <a:rPr lang="en-US" dirty="0" smtClean="0"/>
              <a:t>"Americanizing" the Vietnam War</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www.boundless.com/u-s-history/textbooks/boundless-u-s-history-textbook/the-sixties-1960-1969-29/the-lyndon-b-johnson-administration-223/americanizing-the-vietnam-war-1254-8619</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Bombing Mission in Vietnam, 1966</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711cefb931c701c053a642b0278d3786}">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1701269" cy="2070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600" dirty="0" smtClean="0"/>
              <a:t>Activists and intellectuals seeking a broad range of reforms came to be referred to as the "New Left".</a:t>
            </a:r>
          </a:p>
          <a:p>
            <a:pPr marL="115888" indent="-115888"/>
            <a:r>
              <a:rPr lang="en-US" sz="1600" dirty="0" smtClean="0"/>
              <a:t>The Weather Underground was a radical faction of this organization.</a:t>
            </a:r>
          </a:p>
          <a:p>
            <a:pPr marL="115888" indent="-115888"/>
            <a:r>
              <a:rPr lang="en-US" sz="1600" dirty="0" smtClean="0"/>
              <a:t>Protests were led by student activists, particularly the group Students for a Democratic Society (SDS).</a:t>
            </a:r>
          </a:p>
          <a:p>
            <a:pPr marL="115888" indent="-115888"/>
            <a:r>
              <a:rPr lang="en-US" sz="1600" dirty="0" smtClean="0"/>
              <a:t>In February 1965, Johnson escalated the war in Vietnam, resulting in widespread demonstrations by SDS and other activist groups.</a:t>
            </a:r>
          </a:p>
          <a:p>
            <a:pPr marL="115888" indent="-115888"/>
            <a:r>
              <a:rPr lang="en-US" sz="1600" dirty="0" smtClean="0"/>
              <a:t>Communism was a controversial issue that divided the anti-war movement.</a:t>
            </a:r>
          </a:p>
          <a:p>
            <a:pPr marL="115888" indent="-115888"/>
            <a:r>
              <a:rPr lang="en-US" sz="1600" dirty="0" smtClean="0"/>
              <a:t>The government sent spies to infiltrate activist groups and monitor their actions.</a:t>
            </a:r>
          </a:p>
        </p:txBody>
      </p:sp>
      <p:sp>
        <p:nvSpPr>
          <p:cNvPr id="4" name="Title 3"/>
          <p:cNvSpPr>
            <a:spLocks noGrp="1"/>
          </p:cNvSpPr>
          <p:nvPr>
            <p:ph type="title"/>
          </p:nvPr>
        </p:nvSpPr>
        <p:spPr/>
        <p:txBody>
          <a:bodyPr/>
          <a:lstStyle/>
          <a:p>
            <a:r>
              <a:rPr lang="en-US" dirty="0" smtClean="0"/>
              <a:t>The Widening War at Home</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www.boundless.com/u-s-history/textbooks/boundless-u-s-history-textbook/the-sixties-1960-1969-29/the-lyndon-b-johnson-administration-223/the-widening-war-at-home-1255-8802</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endParaRP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2768600" cy="2070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600" dirty="0" smtClean="0"/>
              <a:t>The Tet Offensive was a surprise military action launched by North Vietnam in January 1968 against South Vietnam and allied U.S. forces.</a:t>
            </a:r>
          </a:p>
          <a:p>
            <a:pPr marL="115888" indent="-115888"/>
            <a:r>
              <a:rPr lang="en-US" sz="1600" dirty="0" smtClean="0"/>
              <a:t>The Johnson administration's poor handling of this event and lack of honesty in addressing the American public gave momentum to the anti-war movement.</a:t>
            </a:r>
          </a:p>
          <a:p>
            <a:pPr marL="115888" indent="-115888"/>
            <a:r>
              <a:rPr lang="en-US" sz="1600" dirty="0" smtClean="0"/>
              <a:t>Both Martin Luther King Jr. and Democratic presidential candidate Robert Kennedy were assassinated in the spring of 1968.</a:t>
            </a:r>
          </a:p>
          <a:p>
            <a:pPr marL="115888" indent="-115888"/>
            <a:r>
              <a:rPr lang="en-US" sz="1600" dirty="0" smtClean="0"/>
              <a:t>Also in the spring of 1968, student activists organized campus protests, rallies, sit-ins, and marches, culminating in the largest student strike in U.S. history on April 26.</a:t>
            </a:r>
          </a:p>
          <a:p>
            <a:pPr marL="115888" indent="-115888"/>
            <a:r>
              <a:rPr lang="en-US" sz="1600" dirty="0" smtClean="0"/>
              <a:t>The Democratic National Convention was disrupted by anti-war demonstrations.</a:t>
            </a:r>
          </a:p>
        </p:txBody>
      </p:sp>
      <p:sp>
        <p:nvSpPr>
          <p:cNvPr id="4" name="Title 3"/>
          <p:cNvSpPr>
            <a:spLocks noGrp="1"/>
          </p:cNvSpPr>
          <p:nvPr>
            <p:ph type="title"/>
          </p:nvPr>
        </p:nvSpPr>
        <p:spPr/>
        <p:txBody>
          <a:bodyPr/>
          <a:lstStyle/>
          <a:p>
            <a:r>
              <a:rPr lang="en-US" dirty="0" smtClean="0"/>
              <a:t>1968: The Year of Upheaval</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www.boundless.com/u-s-history/textbooks/boundless-u-s-history-textbook/the-sixties-1960-1969-29/the-lyndon-b-johnson-administration-223/1968-the-year-of-upheaval-1256-8803</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The Lorraine Motel, cite of MLK's assassination.</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69069f4d1da85219ee25375502dd88a6}">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2768600" cy="20683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400" dirty="0" smtClean="0"/>
              <a:t>President Johnson did not seek reelection due to low approval ratings caused by the unpopularity of the Vietnam War.</a:t>
            </a:r>
          </a:p>
          <a:p>
            <a:pPr marL="115888" indent="-115888"/>
            <a:r>
              <a:rPr lang="en-US" sz="1400" dirty="0" smtClean="0"/>
              <a:t>Robert Kennedy's assassination in June 1968 and the violent protests outside of the Democratic National Convention disrupted the Democratic Party.</a:t>
            </a:r>
          </a:p>
          <a:p>
            <a:pPr marL="115888" indent="-115888"/>
            <a:r>
              <a:rPr lang="en-US" sz="1400" dirty="0" smtClean="0"/>
              <a:t>Nixon addressed this issue with a campaign centered around establishing "law and order".</a:t>
            </a:r>
          </a:p>
          <a:p>
            <a:pPr marL="115888" indent="-115888"/>
            <a:r>
              <a:rPr lang="en-US" sz="1400" dirty="0" smtClean="0"/>
              <a:t>Nixon represented a shift away from the New Deal that had dominated American politics for several decades.</a:t>
            </a:r>
          </a:p>
          <a:p>
            <a:pPr marL="115888" indent="-115888"/>
            <a:r>
              <a:rPr lang="en-US" sz="1400" dirty="0" smtClean="0"/>
              <a:t>Both candidates addressed the violence, chaos and unrest visible in the riots and demonstrations across the United States.</a:t>
            </a:r>
          </a:p>
          <a:p>
            <a:pPr marL="115888" indent="-115888"/>
            <a:r>
              <a:rPr lang="en-US" sz="1400" dirty="0" smtClean="0"/>
              <a:t>Nixon addressed this issue with a campaign centered around establishing "law and order".</a:t>
            </a:r>
          </a:p>
        </p:txBody>
      </p:sp>
      <p:sp>
        <p:nvSpPr>
          <p:cNvPr id="4" name="Title 3"/>
          <p:cNvSpPr>
            <a:spLocks noGrp="1"/>
          </p:cNvSpPr>
          <p:nvPr>
            <p:ph type="title"/>
          </p:nvPr>
        </p:nvSpPr>
        <p:spPr/>
        <p:txBody>
          <a:bodyPr/>
          <a:lstStyle/>
          <a:p>
            <a:r>
              <a:rPr lang="en-US" dirty="0" smtClean="0"/>
              <a:t>The Election of 1968</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www.boundless.com/u-s-history/textbooks/boundless-u-s-history-textbook/the-sixties-1960-1969-29/the-lyndon-b-johnson-administration-223/the-election-of-1968-1257-2518</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endParaRP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2768600" cy="2070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2" name="Title 1"/>
          <p:cNvSpPr>
            <a:spLocks noGrp="1"/>
          </p:cNvSpPr>
          <p:nvPr>
            <p:ph type="title"/>
          </p:nvPr>
        </p:nvSpPr>
        <p:spPr/>
        <p:txBody>
          <a:bodyPr/>
          <a:lstStyle/>
          <a:p>
            <a:r>
              <a:rPr lang="en-US" smtClean="0"/>
              <a:t>Appendix</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7923768"/>
      </p:ext>
    </p:extLst>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terms</a:t>
            </a:r>
            <a:endParaRPr lang="en-US" dirty="0"/>
          </a:p>
        </p:txBody>
      </p:sp>
      <p:sp>
        <p:nvSpPr>
          <p:cNvPr id="10" name="Text Placeholder 9"/>
          <p:cNvSpPr>
            <a:spLocks noGrp="1"/>
          </p:cNvSpPr>
          <p:nvPr>
            <p:ph type="body" sz="quarter" idx="10"/>
          </p:nvPr>
        </p:nvSpPr>
        <p:spPr/>
        <p:txBody>
          <a:bodyPr/>
          <a:lstStyle/>
          <a:p>
            <a:r>
              <a:rPr lang="en-US" sz="1200" dirty="0" smtClean="0"/>
              <a:t>Barry Goldwater </a:t>
            </a:r>
            <a:r>
              <a:rPr lang="en-US" sz="1200" dirty="0" smtClean="0">
                <a:solidFill>
                  <a:schemeClr val="bg2"/>
                </a:solidFill>
              </a:rPr>
              <a:t>Barry Morris Goldwater (January 2, 1909 – May 29, 1998) was a businessman and five-term United States Senator from Arizona (1953–1965, 1969–1987) and the Republican Party's nominee for President in the 1964 election.An articulate and charismatic figure during the first half of the 1960s (he was known as "Mr. Conservative").</a:t>
            </a:r>
          </a:p>
          <a:p>
            <a:r>
              <a:rPr lang="en-US" sz="1200" dirty="0" smtClean="0"/>
              <a:t>Civil Rights Act of 1964 </a:t>
            </a:r>
            <a:r>
              <a:rPr lang="en-US" sz="1200" dirty="0" smtClean="0">
                <a:solidFill>
                  <a:schemeClr val="bg2"/>
                </a:solidFill>
              </a:rPr>
              <a:t>Landmark legislation in the United States that outlawed major forms of discrimination against racial, ethnic, national and religious minorities, and women.</a:t>
            </a:r>
          </a:p>
          <a:p>
            <a:r>
              <a:rPr lang="en-US" sz="1200" dirty="0" smtClean="0"/>
              <a:t>Dixiecrats </a:t>
            </a:r>
            <a:r>
              <a:rPr lang="en-US" sz="1200" dirty="0">
                <a:solidFill>
                  <a:schemeClr val="bg2"/>
                </a:solidFill>
              </a:rPr>
              <a:t>A short-lived segregationist political party in the United States, originating as a breakaway faction of the Democratic Party in 1948, determined to protect what they portrayed as the southern way of life beset by an oppressive federal government.Supporters assumed control of the state Democratic parties in part or in full in several Southern states.The States' Rights Democratic Party opposed racial integration and wanted to retain Jim Crow laws and white supremacy in the face of possible federal intervention.Members were called Dixiecrats, a portmanteau of Dixie, referring to the Southern United States, and Democrat.</a:t>
            </a:r>
          </a:p>
          <a:p>
            <a:r>
              <a:rPr lang="en-US" sz="1200" dirty="0"/>
              <a:t>Dominican Civil War of 1965 </a:t>
            </a:r>
            <a:r>
              <a:rPr lang="en-US" sz="1200" dirty="0">
                <a:solidFill>
                  <a:schemeClr val="bg2"/>
                </a:solidFill>
              </a:rPr>
              <a:t>The Dominican Civil War better known as Guerra de Abril took place between April 24, 1965 and September 3, 1965, in Santo Domingo, Dominican Republic.It is known to be the bloodiest armed conflict in the Dominican Republic in the twentieth century.</a:t>
            </a:r>
          </a:p>
          <a:p>
            <a:r>
              <a:rPr lang="en-US" sz="1200" dirty="0"/>
              <a:t>domino theory </a:t>
            </a:r>
            <a:r>
              <a:rPr lang="en-US" sz="1200" dirty="0">
                <a:solidFill>
                  <a:schemeClr val="bg2"/>
                </a:solidFill>
              </a:rPr>
              <a:t>The theory that, if South Vietnam fell to Communism, it would be followed by Cambodia, Laos, and additional South Asian countries.</a:t>
            </a:r>
          </a:p>
          <a:p>
            <a:r>
              <a:rPr lang="en-US" sz="1200" dirty="0"/>
              <a:t>Economic Opportunity Act of 1964 </a:t>
            </a:r>
            <a:r>
              <a:rPr lang="en-US" sz="1200" dirty="0">
                <a:solidFill>
                  <a:schemeClr val="bg2"/>
                </a:solidFill>
              </a:rPr>
              <a:t>Signed by Lyndon B. Johnson on August 20, 1964, the Economic Opportunity Act of 1964 was central to Johnson's Great Society campaign and its War on Poverty.Implemented by the since-disbanded Office of Economic Opportunity, the Act included several social programs to promote the health, education, and general welfare of the impoverished.</a:t>
            </a:r>
          </a:p>
          <a:p>
            <a:r>
              <a:rPr lang="en-US" sz="1200" dirty="0"/>
              <a:t>Great Society </a:t>
            </a:r>
            <a:r>
              <a:rPr lang="en-US" sz="1200" dirty="0">
                <a:solidFill>
                  <a:schemeClr val="bg2"/>
                </a:solidFill>
              </a:rPr>
              <a:t>The Great Society was a set of domestic programs in the United States announced by President Lyndon B. Johnson at Ohio University and subsequently promoted by him and fellow Democrats in Congress in the 1960s.Two main goals of the Great Society social reforms were the elimination of poverty and racial injustice.</a:t>
            </a:r>
          </a:p>
          <a:p>
            <a:r>
              <a:rPr lang="en-US" sz="1200" dirty="0"/>
              <a:t>Great Society </a:t>
            </a:r>
            <a:r>
              <a:rPr lang="en-US" sz="1200" dirty="0">
                <a:solidFill>
                  <a:schemeClr val="bg2"/>
                </a:solidFill>
              </a:rPr>
              <a:t>The Great Society was a set of domestic programs in the United States announced by President Lyndon B. Johnson at Ohio University and subsequently promoted by him and fellow Democrats in Congress in the 1960s.Two main goals of the Great Society social reforms were the elimination of poverty and racial injustice.</a:t>
            </a:r>
          </a:p>
          <a:p>
            <a:r>
              <a:rPr lang="en-US" sz="1200" dirty="0"/>
              <a:t>Gulf of Tonkin </a:t>
            </a:r>
            <a:r>
              <a:rPr lang="en-US" sz="1200" dirty="0">
                <a:solidFill>
                  <a:schemeClr val="bg2"/>
                </a:solidFill>
              </a:rPr>
              <a:t>The Gulf of Tonkin (Vietnamese: Vịnh Bắc Bộ, simplified Chinese: 北; traditional Chinese: 北; pinyin: Běibù Wān) is a body of water located off northern Vietnam and southern China.It is a northern arm of the South China Sea.</a:t>
            </a:r>
          </a:p>
          <a:p>
            <a:r>
              <a:rPr lang="en-US" sz="1200" dirty="0"/>
              <a:t>Hubert Humphrey </a:t>
            </a:r>
            <a:r>
              <a:rPr lang="en-US" sz="1200" dirty="0">
                <a:solidFill>
                  <a:schemeClr val="bg2"/>
                </a:solidFill>
              </a:rPr>
              <a:t>Hubert Horatio Humphrey, Jr. (May 27, 1911 – January 13, 1978), served under President Lyndon B. Johnson as the 38th Vice President of the United States.</a:t>
            </a:r>
          </a:p>
          <a:p>
            <a:r>
              <a:rPr lang="en-US" sz="1200" dirty="0"/>
              <a:t>immigration </a:t>
            </a:r>
            <a:r>
              <a:rPr lang="en-US" sz="1200" dirty="0">
                <a:solidFill>
                  <a:schemeClr val="bg2"/>
                </a:solidFill>
              </a:rPr>
              <a:t>the act of passing or coming into a country for the purpose of permanent residence</a:t>
            </a:r>
          </a:p>
          <a:p>
            <a:r>
              <a:rPr lang="en-US" sz="1200" dirty="0"/>
              <a:t>Immigration and Nationality Act of 1965 </a:t>
            </a:r>
            <a:r>
              <a:rPr lang="en-US" sz="1200" dirty="0" smtClean="0">
                <a:solidFill>
                  <a:schemeClr val="bg2"/>
                </a:solidFill>
              </a:rPr>
              <a:t>A U.S. act that abolished the national origins quota system that had composed American immigration policy since the 1920s, replacing it with a preference system that focused on immigrants' skills and family relationships with citizens or U.S. residents.</a:t>
            </a:r>
            <a:endParaRPr lang="en-US" sz="1200" dirty="0">
              <a:solidFill>
                <a:schemeClr val="bg2"/>
              </a:solidFil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6"/>
          <p:cNvSpPr>
            <a:spLocks noChangeShapeType="1"/>
          </p:cNvSpPr>
          <p:nvPr/>
        </p:nvSpPr>
        <p:spPr bwMode="auto">
          <a:xfrm>
            <a:off x="228600" y="9144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2068689"/>
      </p:ext>
    </p:extLst>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sz="1200" dirty="0" smtClean="0"/>
              <a:t>Job Corps </a:t>
            </a:r>
            <a:r>
              <a:rPr lang="en-US" sz="1200" dirty="0" smtClean="0">
                <a:solidFill>
                  <a:schemeClr val="bg2"/>
                </a:solidFill>
              </a:rPr>
              <a:t>Job Corps is a program administered by the United States Department of Labor that offers free-of-charge education and vocational training to youths aged 16 to 24.</a:t>
            </a:r>
          </a:p>
          <a:p>
            <a:r>
              <a:rPr lang="en-US" sz="1200" dirty="0"/>
              <a:t>Juan Bosch </a:t>
            </a:r>
            <a:r>
              <a:rPr lang="en-US" sz="1200" dirty="0">
                <a:solidFill>
                  <a:schemeClr val="bg2"/>
                </a:solidFill>
              </a:rPr>
              <a:t>Juan Emilio Bosch Gaviño (June 30, 1909– November 1, 2001, Santo Domingo) was a politician, historian, short story writer, essayist, educator, and the first democratically and legitimately elected president of the Dominican Republic for a brief time in 1963.Previously, he had been the leader of the Dominican opposition in exile to the dictatorial regime of Rafael Trujillo for over 25 years.</a:t>
            </a:r>
          </a:p>
          <a:p>
            <a:r>
              <a:rPr lang="en-US" sz="1200" dirty="0"/>
              <a:t>junta </a:t>
            </a:r>
            <a:r>
              <a:rPr lang="en-US" sz="1200" dirty="0">
                <a:solidFill>
                  <a:schemeClr val="bg2"/>
                </a:solidFill>
              </a:rPr>
              <a:t>The ruling council of a military dictatorship.</a:t>
            </a:r>
          </a:p>
          <a:p>
            <a:r>
              <a:rPr lang="en-US" sz="1200" dirty="0"/>
              <a:t>libertarian </a:t>
            </a:r>
            <a:r>
              <a:rPr lang="en-US" sz="1200" dirty="0">
                <a:solidFill>
                  <a:schemeClr val="bg2"/>
                </a:solidFill>
              </a:rPr>
              <a:t>Libertarianism refers to the group of political philosophies that emphasize freedom, liberty, and voluntary association.Libertarians generally advocate a society with a government of small scope relative to most present day societies or no government whatsoever.</a:t>
            </a:r>
          </a:p>
          <a:p>
            <a:r>
              <a:rPr lang="en-US" sz="1200" dirty="0"/>
              <a:t>Lyndon B. Johnson </a:t>
            </a:r>
            <a:r>
              <a:rPr lang="en-US" sz="1200" dirty="0">
                <a:solidFill>
                  <a:schemeClr val="bg2"/>
                </a:solidFill>
              </a:rPr>
              <a:t>Lyndon Baines Johnson (August 27, 1908 – January 22, 1973), often referred to as LBJ, was the 36th President of the US (1963–1969).After campaigning unsuccessfully for the Democratic nomination in 1960, Johnson was asked by JFK to be his running mate for the 1960 presidential election.Johnson succeeded to the presidency following the assassination of JFK on November 22, 1963.</a:t>
            </a:r>
          </a:p>
          <a:p>
            <a:r>
              <a:rPr lang="en-US" sz="1200" dirty="0"/>
              <a:t>Martin Luther King Jr </a:t>
            </a:r>
            <a:r>
              <a:rPr lang="en-US" sz="1200" dirty="0">
                <a:solidFill>
                  <a:schemeClr val="bg2"/>
                </a:solidFill>
              </a:rPr>
              <a:t>Martin Luther King, Jr. (January 15, 1929 – April 4, 1968) was an American clergyman, activist, and prominent leader in the African-American Civil Rights Movement.He is best known for his role in the advancement of civil rights in the United States and around the world, using nonviolent methods following the teachings of Mohandas Karamchand Gandhi.King has become a national icon in the history of modern American liberalism.</a:t>
            </a:r>
          </a:p>
          <a:p>
            <a:r>
              <a:rPr lang="en-US" sz="1200" dirty="0"/>
              <a:t>National Endowment for the Arts </a:t>
            </a:r>
            <a:r>
              <a:rPr lang="en-US" sz="1200" dirty="0">
                <a:solidFill>
                  <a:schemeClr val="bg2"/>
                </a:solidFill>
              </a:rPr>
              <a:t>The National Endowment for the Arts (NEA) is an independent agency of the United States federal government that offers support and funding for projects exhibiting artistic excellence.It was created by an act of the U.S. Congress in 1965 as an independent agency of the federal government.</a:t>
            </a:r>
          </a:p>
          <a:p>
            <a:r>
              <a:rPr lang="en-US" sz="1200" dirty="0"/>
              <a:t>National Origins Formula </a:t>
            </a:r>
            <a:r>
              <a:rPr lang="en-US" sz="1200" dirty="0">
                <a:solidFill>
                  <a:schemeClr val="bg2"/>
                </a:solidFill>
              </a:rPr>
              <a:t>The National Origins Formula was an American system of immigration quotas, between 1921 and 1965, which restricted immigration on the basis of existing proportions of the population.The goal was to maintain the existing ethnic composition of the United States.It had the effect of giving low quotas to Eastern and Southern Europe.</a:t>
            </a:r>
          </a:p>
          <a:p>
            <a:r>
              <a:rPr lang="en-US" sz="1200" dirty="0"/>
              <a:t>New Deal </a:t>
            </a:r>
            <a:r>
              <a:rPr lang="en-US" sz="1200" dirty="0">
                <a:solidFill>
                  <a:schemeClr val="bg2"/>
                </a:solidFill>
              </a:rPr>
              <a:t>The New Deal was a series of economic programs implemented in the United States between 1933 and 1936 during Franklin D. Roosevelt's administration.</a:t>
            </a:r>
          </a:p>
          <a:p>
            <a:r>
              <a:rPr lang="en-US" sz="1200" dirty="0"/>
              <a:t>New Frontier </a:t>
            </a:r>
            <a:r>
              <a:rPr lang="en-US" sz="1200" dirty="0">
                <a:solidFill>
                  <a:schemeClr val="bg2"/>
                </a:solidFill>
              </a:rPr>
              <a:t>A phrase used by liberal Democratic presidential candidate John F. Kennedy at the 1960 United States Democratic National Convention as the Democratic slogan to inspire America to support him.The phrase developed into a label for his administration's domestic and foreign programs.</a:t>
            </a:r>
          </a:p>
          <a:p>
            <a:r>
              <a:rPr lang="en-US" sz="1200" dirty="0"/>
              <a:t>New Left </a:t>
            </a:r>
            <a:r>
              <a:rPr lang="en-US" sz="1200" dirty="0">
                <a:solidFill>
                  <a:schemeClr val="bg2"/>
                </a:solidFill>
              </a:rPr>
              <a:t>A range of activists, educators, agitators and others in the 1960s and 1970s who focused their attention on marginal identities and, eventually, identity politics.They rejected involvement with the labor movement and Marxism's historical theory of class struggle.Abandoning the Marxist goals of educating the proletariat, the New Left turned to student activism as its reservoir of power.</a:t>
            </a:r>
          </a:p>
          <a:p>
            <a:r>
              <a:rPr lang="en-US" sz="1200" dirty="0"/>
              <a:t>North Vietnam </a:t>
            </a:r>
            <a:r>
              <a:rPr lang="en-US" sz="1200" dirty="0" smtClean="0">
                <a:solidFill>
                  <a:schemeClr val="bg2"/>
                </a:solidFill>
              </a:rPr>
              <a:t>North Vietnam was a communist state that ruled the northern half of Vietnam from 1954 until 1976.It was officially the Democratic Republic of Vietnam (Vietnamese: Việt Nam Dân chủ Cộng hòa), and was proclaimed in Hanoi in 1945.</a:t>
            </a: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2"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6592692"/>
      </p:ext>
    </p:extLst>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sz="1200" dirty="0" smtClean="0"/>
              <a:t>Office of Economic Opportunity </a:t>
            </a:r>
            <a:r>
              <a:rPr lang="en-US" sz="1200" dirty="0" smtClean="0">
                <a:solidFill>
                  <a:schemeClr val="bg2"/>
                </a:solidFill>
              </a:rPr>
              <a:t>The Office of Economic Opportunity was the agency responsible for administering most of the War on Poverty programs created as part of United States President Lyndon B. Johnson's Great Society legislative agenda.</a:t>
            </a:r>
          </a:p>
          <a:p>
            <a:r>
              <a:rPr lang="en-US" sz="1200" dirty="0"/>
              <a:t>Operation Rolling Thunder </a:t>
            </a:r>
            <a:r>
              <a:rPr lang="en-US" sz="1200" dirty="0">
                <a:solidFill>
                  <a:schemeClr val="bg2"/>
                </a:solidFill>
              </a:rPr>
              <a:t>Operation Rolling Thunder was the title of a gradual and sustained U.S. 2nd Air Division (later Seventh Air Force), U.S. Navy, and Republic of Vietnam Air Force (VNAF) aerial bombardment campaign conducted against the Democratic Republic of Vietnam (North Vietnam) from 2 March 1965 until 2 November 1968, during the Vietnam War.</a:t>
            </a:r>
          </a:p>
          <a:p>
            <a:r>
              <a:rPr lang="en-US" sz="1200" dirty="0"/>
              <a:t>Robert F. Kennedy </a:t>
            </a:r>
            <a:r>
              <a:rPr lang="en-US" sz="1200" dirty="0">
                <a:solidFill>
                  <a:schemeClr val="bg2"/>
                </a:solidFill>
              </a:rPr>
              <a:t>Robert Francis "Bobby" Kennedy (November 20, 1925 – June 6, 1968), also referred to by his initials RFK, was an American politician, a Democratic senator from New York, and a noted civil rights activist.An icon of modern American liberalism and member of the Kennedy family, he was a younger brother of President John F. Kennedy and acted as one of his advisors during his presidency.From 1961 to 1964, he was the U.S. Attorney General.</a:t>
            </a:r>
          </a:p>
          <a:p>
            <a:r>
              <a:rPr lang="en-US" sz="1200" dirty="0"/>
              <a:t>socialism </a:t>
            </a:r>
            <a:r>
              <a:rPr lang="en-US" sz="1200" dirty="0">
                <a:solidFill>
                  <a:schemeClr val="bg2"/>
                </a:solidFill>
              </a:rPr>
              <a:t>The intermediate phase of social development between capitalism and full communism.This is a strategy whereby the state has control of all key resource-producing industries and manages most aspects of the economy, in contrast to laissez-faire capitalism.</a:t>
            </a:r>
          </a:p>
          <a:p>
            <a:r>
              <a:rPr lang="en-US" sz="1200" dirty="0"/>
              <a:t>Students for a Democratic Society </a:t>
            </a:r>
            <a:r>
              <a:rPr lang="en-US" sz="1200" dirty="0">
                <a:solidFill>
                  <a:schemeClr val="bg2"/>
                </a:solidFill>
              </a:rPr>
              <a:t>Students for a Democratic Society (SDS) was a student activist movement in the United States that was one of the main representations of the country's New Left.The organization developed and expanded rapidly in the mid-1960s before dissolving at its last convention in 1969.SDS has been an important influence on student organizing in the decades since its collapse.</a:t>
            </a:r>
          </a:p>
          <a:p>
            <a:r>
              <a:rPr lang="en-US" sz="1200" dirty="0"/>
              <a:t>Tet Offensive </a:t>
            </a:r>
            <a:r>
              <a:rPr lang="en-US" sz="1200" dirty="0">
                <a:solidFill>
                  <a:schemeClr val="bg2"/>
                </a:solidFill>
              </a:rPr>
              <a:t>The Tet Offensive was a military campaign during the Vietnam War that was launched on January 30, 1968 by forces of the People's Army of Vietnam against the forces of the Republic of Vietnam (South Vietnam), the United States, and their allies.The purpose of the offensive was to utilize the element of surprise and strike military and civilian command and control centers throughout South Vietnam, during a period when no attacks were supposed to take place.</a:t>
            </a:r>
          </a:p>
          <a:p>
            <a:r>
              <a:rPr lang="en-US" sz="1200" dirty="0"/>
              <a:t>Vietnam War </a:t>
            </a:r>
            <a:r>
              <a:rPr lang="en-US" sz="1200" dirty="0">
                <a:solidFill>
                  <a:schemeClr val="bg2"/>
                </a:solidFill>
              </a:rPr>
              <a:t>The war that occured in Vietnam, Laos, and Cambodia between 1955 and 1975 between South Vietnam (backed by the United States and SEATO) and North Vietnam aiding the South Vietnamese communist guerilla army known as the Vietcong (supported by the People's Republic of China and the Soviet Union) for the struggle for total Communist control of Vietnam as one state.</a:t>
            </a:r>
          </a:p>
          <a:p>
            <a:r>
              <a:rPr lang="en-US" sz="1200" dirty="0"/>
              <a:t>Voting Rights Act </a:t>
            </a:r>
            <a:r>
              <a:rPr lang="en-US" sz="1200" dirty="0">
                <a:solidFill>
                  <a:schemeClr val="bg2"/>
                </a:solidFill>
              </a:rPr>
              <a:t>The Voting Rights Act of 1965 (42 U.S.C. § 1973–1973aa-6) is a landmark piece of national legislation in the United States that outlawed discriminatory voting practices that had been responsible for the widespread disenfranchisement of African-Americans in the U.S.</a:t>
            </a:r>
          </a:p>
          <a:p>
            <a:r>
              <a:rPr lang="en-US" sz="1200" dirty="0"/>
              <a:t>War on Poverty </a:t>
            </a:r>
            <a:r>
              <a:rPr lang="en-US" sz="1200" dirty="0">
                <a:solidFill>
                  <a:schemeClr val="bg2"/>
                </a:solidFill>
              </a:rPr>
              <a:t>The War on Poverty is the unofficial name for legislation first introduced by United States President Lyndon B. Johnson during his State of the Union address on January 8, 1964.This legislation was proposed by Johnson in response to a national poverty rate of around nineteen percent.</a:t>
            </a:r>
          </a:p>
          <a:p>
            <a:r>
              <a:rPr lang="en-US" sz="1200" dirty="0"/>
              <a:t>Weather Underground </a:t>
            </a:r>
            <a:r>
              <a:rPr lang="en-US" sz="1200" dirty="0">
                <a:solidFill>
                  <a:schemeClr val="bg2"/>
                </a:solidFill>
              </a:rPr>
              <a:t>The Weather Underground was an American radical left organization.The Weatherman first organized in 1969 as a faction of Students for a Democratic Society (SDS).They were composed for the most part of the national office leadership of SDS and their supporters.Their goal was to create a clandestine revolutionary party for the violent overthrow of the US government.</a:t>
            </a:r>
          </a:p>
          <a:p>
            <a:r>
              <a:rPr lang="en-US" sz="1200" dirty="0"/>
              <a:t>welfare state </a:t>
            </a:r>
            <a:r>
              <a:rPr lang="en-US" sz="1200" dirty="0">
                <a:solidFill>
                  <a:schemeClr val="bg2"/>
                </a:solidFill>
              </a:rPr>
              <a:t>A social system in which the state takes overall responsibility for the welfare of its citizens, providing health care, education, unemployment compensation, and social security.</a:t>
            </a:r>
          </a:p>
          <a:p>
            <a:r>
              <a:rPr lang="en-US" sz="1200" dirty="0"/>
              <a:t>William C. Westmoreland </a:t>
            </a:r>
            <a:r>
              <a:rPr lang="en-US" sz="1200" dirty="0" smtClean="0">
                <a:solidFill>
                  <a:schemeClr val="bg2"/>
                </a:solidFill>
              </a:rPr>
              <a:t>William Childs Westmoreland (March 26, 1914 – July 18, 2005) was a United States Army General, who commanded U.S. military operations in the Vietnam War at its peak (1964–68), during the Tet Offensive.He adopted a strategy of attrition against the National Liberation Front of South Vietnam and the North Vietnamese Army.</a:t>
            </a: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2"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6592692"/>
      </p:ext>
    </p:extLst>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Robert McNamarra discusses the Gulf of Tonkin Incident</a:t>
            </a:r>
          </a:p>
          <a:p>
            <a:pPr lvl="1"/>
            <a:r>
              <a:rPr lang="en-US" dirty="0" smtClean="0"/>
              <a:t>Robert McNamarra recounts the confusion and uncertainty surrounding the Gulf of Tonkin Incident, ultimately reporting that "It didn't happen."</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3"/>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4">
            <a:extLst>
              <a:ext uri="{d26a2a0141e9cd7ecda2c0d90e373e99}">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61474" y="533400"/>
            <a:ext cx="5821051"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600" dirty="0" smtClean="0"/>
              <a:t>Johnson passed the Civil Rights Bill immediately following JFK's assassination.</a:t>
            </a:r>
          </a:p>
          <a:p>
            <a:pPr marL="115888" indent="-115888"/>
            <a:r>
              <a:rPr lang="en-US" sz="1600" dirty="0" smtClean="0"/>
              <a:t>Johnson was reelected in 1964 in a landslide victory.</a:t>
            </a:r>
          </a:p>
          <a:p>
            <a:pPr marL="115888" indent="-115888"/>
            <a:r>
              <a:rPr lang="en-US" sz="1600" dirty="0" smtClean="0"/>
              <a:t>Using the slogan the "Great Society", Johnson's domestic policy tackled civil rights, education, and healthcare among other issues.</a:t>
            </a:r>
          </a:p>
          <a:p>
            <a:pPr marL="115888" indent="-115888"/>
            <a:r>
              <a:rPr lang="en-US" sz="1600" dirty="0" smtClean="0"/>
              <a:t>Johnson addressed the national economy with the "War on Poverty".</a:t>
            </a:r>
          </a:p>
          <a:p>
            <a:pPr marL="115888" indent="-115888"/>
            <a:r>
              <a:rPr lang="en-US" sz="1600" dirty="0" smtClean="0"/>
              <a:t>Johnson escalated American involvement in the Vietnam War.</a:t>
            </a:r>
          </a:p>
        </p:txBody>
      </p:sp>
      <p:sp>
        <p:nvSpPr>
          <p:cNvPr id="4" name="Title 3"/>
          <p:cNvSpPr>
            <a:spLocks noGrp="1"/>
          </p:cNvSpPr>
          <p:nvPr>
            <p:ph type="title"/>
          </p:nvPr>
        </p:nvSpPr>
        <p:spPr/>
        <p:txBody>
          <a:bodyPr/>
          <a:lstStyle/>
          <a:p>
            <a:r>
              <a:rPr lang="en-US" dirty="0" smtClean="0"/>
              <a:t>The Lyndon B. Johnson Administration</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www.boundless.com/u-s-history/textbooks/boundless-u-s-history-textbook/the-sixties-1960-1969-29/the-lyndon-b-johnson-administration-223/the-lyndon-b-johnson-administration-1245-2007</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Lyndon B. Johnson, in the Oval Office.</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5ec1634786992eed04ed1e0caa7700b5}">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1661271" cy="2070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Daisy TV ad</a:t>
            </a:r>
          </a:p>
          <a:p>
            <a:pPr lvl="1"/>
            <a:r>
              <a:rPr lang="en-US" dirty="0" smtClean="0"/>
              <a:t>Although it ran only once, the Daisy Ad evoked fears that Goldwater was an extremist, inclined to nuclear war.It was an early instance at psychologically powerful negative campaigning.</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3"/>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4">
            <a:extLst>
              <a:ext uri="{59a5dfd02dd6b887c19f03f363354fcb}">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76400" y="533400"/>
            <a:ext cx="5791200"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The Lorraine Motel, cite of MLK's assassination.</a:t>
            </a:r>
          </a:p>
          <a:p>
            <a:pPr lvl="1"/>
            <a:r>
              <a:rPr lang="en-US" dirty="0" smtClean="0"/>
              <a:t>MLK's assassination on April 4, 1968 prompted riots in cities around the country and was a blow to Americans who believed in civil rights.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"Assassination of Martin Luther King, Jr.." </a:t>
            </a:r>
            <a:r>
              <a:rPr lang="en-US" sz="800" dirty="0" smtClean="0">
                <a:solidFill>
                  <a:srgbClr val="828282"/>
                </a:solidFill>
                <a:latin typeface="Arial" charset="0"/>
                <a:ea typeface="ＭＳ Ｐゴシック" charset="0"/>
                <a:sym typeface="Helvetica Neue" charset="0"/>
                <a:hlinkClick r:id="rId3"/>
              </a:rPr>
              <a:t>GNU FDL</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http://en.wikipedia.org/wiki/Assassination_of_Martin_Luther_King,_Jr.</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69069f4d1da85219ee25375502dd88a6}">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65045" y="533400"/>
            <a:ext cx="5813910"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Joaquin Balaguer, 1977</a:t>
            </a:r>
          </a:p>
          <a:p>
            <a:pPr lvl="1"/>
            <a:r>
              <a:rPr lang="en-US" dirty="0" smtClean="0"/>
              <a:t>After the Coup of 1965, Jaquin Balaguer became president of the Dominican Republic.</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"Joaquin Balaguer 1977."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http://en.wikipedia.org/wiki/File:Joaquin_Balaguer_1977.jpg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96c0257d1be3aa045c7262548415fd15}">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7870" y="533400"/>
            <a:ext cx="2988259"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Barry Goldwater, Senator from Arizona and Republican Candidate for President in 1964.</a:t>
            </a:r>
          </a:p>
          <a:p>
            <a:pPr lvl="1"/>
            <a:r>
              <a:rPr lang="en-US" dirty="0" smtClean="0"/>
              <a:t>Goldwater conservative views and penchant for unscripted remarks helped Johnson win in a landslide.However, Goldwater's right-wing conservatism soon became the dominant ideas of the Republican party.</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Wikimedia.</a:t>
            </a:r>
            <a:r>
              <a:rPr lang="en-US" sz="800" dirty="0" smtClean="0">
                <a:solidFill>
                  <a:srgbClr val="828282"/>
                </a:solidFill>
                <a:latin typeface="Arial" charset="0"/>
                <a:ea typeface="ＭＳ Ｐゴシック" charset="0"/>
                <a:sym typeface="Helvetica Neue" charset="0"/>
              </a:rPr>
              <a:t> "Barry Goldwater 2."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http://commons.wikimedia.org/wiki/File:Barry_Goldwater_2.jpg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2d13770483f779db05ef6fd689b39475}">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87376" y="533400"/>
            <a:ext cx="3369247"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Walt Rostow shows President Lyndon B. Johnson a model of the Khe Sanh area</a:t>
            </a:r>
          </a:p>
          <a:p>
            <a:pPr lvl="1"/>
            <a:r>
              <a:rPr lang="en-US" dirty="0" smtClean="0"/>
              <a:t>President Johnson believed in the "Domino Effect" and escalated America's involvement in Vietnam.</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"Lyndon B. Johnson."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http://en.wikipedia.org/wiki/Lyndon_B._Johnson#Vietnam_War</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19c2f1cacb694c8abb8d756c0d7c39c7}">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30279" y="533400"/>
            <a:ext cx="6483442"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Lydnon B. Johnson, taking the oath of office aboard Air Force 1.</a:t>
            </a:r>
          </a:p>
          <a:p>
            <a:pPr lvl="1"/>
            <a:r>
              <a:rPr lang="en-US" dirty="0" smtClean="0"/>
              <a:t>Johnson became the 36th President of the United States on November 22nd, 1963, following the assassination President Kennedy.Johnson would go on to win election in 1964, accomplishing much of his ambitious domestic agenda.</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"Lyndon B. Johnson."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http://en.wikipedia.org/wiki/Lyndon_B._Johnson</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2d8d4e91d73a344701f65346389e13c3}">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6542" y="533400"/>
            <a:ext cx="5490915"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Bombing Mission in Vietnam, 1966</a:t>
            </a:r>
          </a:p>
          <a:p>
            <a:pPr lvl="1"/>
            <a:r>
              <a:rPr lang="en-US" dirty="0" smtClean="0"/>
              <a:t>The US launched Operation Rolling Thunder, a strategic bombing campaign of North Vietnam in 1965.</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"Bombing in Vietnam."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http://en.wikipedia.org/wiki/File:Bombing_in_Vietnam.jpg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711cefb931c701c053a642b0278d3786}">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87232" y="533400"/>
            <a:ext cx="3569535"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Lyndon B. Johnson, in the Oval Office.</a:t>
            </a:r>
          </a:p>
          <a:p>
            <a:pPr lvl="1"/>
            <a:r>
              <a:rPr lang="en-US" dirty="0" smtClean="0"/>
              <a:t>Former U.S. President Lyndon B. Johnson.</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"Lyndon B. Johnson."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http://en.wikipedia.org/wiki/Lyndon_B._Johnson</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5ec1634786992eed04ed1e0caa7700b5}">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29194" y="533400"/>
            <a:ext cx="3485612"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General William Westmoreland, 1969</a:t>
            </a:r>
          </a:p>
          <a:p>
            <a:pPr lvl="1"/>
            <a:r>
              <a:rPr lang="en-US" dirty="0" smtClean="0"/>
              <a:t>General Westmoreland commanded US military operations from 1964 to 1968.He launched a strategy based on attrition and presided over a larges troop increase.</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"William Westmoreland."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http://en.wikipedia.org/wiki/William_Westmoreland</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9dfbe8e666873b0504515c7468cab7b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4640" y="533400"/>
            <a:ext cx="3474720"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President Johnson signs the Immigration and Nationality Act at the foot of the Statue of Liberty</a:t>
            </a:r>
          </a:p>
          <a:p>
            <a:pPr lvl="1"/>
            <a:r>
              <a:rPr lang="en-US" dirty="0" smtClean="0"/>
              <a:t>The Johnson administration supported the reform of the immigration laws, proposed by Democratic congressmen.The act would profoundly alter the nation's demographics.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"Immigration Act of 1965."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http://en.wikipedia.org/wiki/Immigration_Act_of_1965</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447d9dadbfbc3019629488ae4c243b4a}">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1890" y="533400"/>
            <a:ext cx="2860219"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The Great Society programs addressed education, racial injustice, poverty, the environment, and health care among other issues.</a:t>
            </a:r>
          </a:p>
          <a:p>
            <a:pPr marL="115888" indent="-115888"/>
            <a:r>
              <a:rPr lang="en-US" sz="1200" dirty="0" smtClean="0"/>
              <a:t>This era has been described as the peak of liberalism in the United States and is compared to FDR's New Deal.</a:t>
            </a:r>
          </a:p>
          <a:p>
            <a:pPr marL="115888" indent="-115888"/>
            <a:r>
              <a:rPr lang="en-US" sz="1200" dirty="0" smtClean="0"/>
              <a:t>The Democratic majority in Congress allowed Johnson to make sweeping legislative changes.</a:t>
            </a:r>
          </a:p>
          <a:p>
            <a:pPr marL="115888" indent="-115888"/>
            <a:r>
              <a:rPr lang="en-US" sz="1200" dirty="0" smtClean="0"/>
              <a:t>The educational initiatives included in the Great Society legislation increased the role of the federal government in primary and secondary education.</a:t>
            </a:r>
          </a:p>
          <a:p>
            <a:pPr marL="115888" indent="-115888"/>
            <a:r>
              <a:rPr lang="en-US" sz="1200" dirty="0" smtClean="0"/>
              <a:t>In 1965, Johnson created the National Endowment for the Arts and National Endowment for the Humanities to provide funding opportunities for the development of arts and culture.</a:t>
            </a:r>
          </a:p>
          <a:p>
            <a:pPr marL="115888" indent="-115888"/>
            <a:r>
              <a:rPr lang="en-US" sz="1200" dirty="0" smtClean="0"/>
              <a:t>Public television and radio also emerged in this era</a:t>
            </a:r>
            <a:r>
              <a:rPr lang="en-US" sz="1200" dirty="0" smtClean="0"/>
              <a:t>.</a:t>
            </a:r>
          </a:p>
          <a:p>
            <a:pPr marL="115888" indent="-115888"/>
            <a:r>
              <a:rPr lang="en-US" sz="1200" dirty="0" smtClean="0"/>
              <a:t>The Department of Transportation was established to oversee the development of urban public transportation networks.</a:t>
            </a:r>
          </a:p>
          <a:p>
            <a:pPr marL="115888" indent="-115888"/>
            <a:r>
              <a:rPr lang="en-US" sz="1200" dirty="0" smtClean="0"/>
              <a:t>Consumer protection legislation and environmental protection were also prioritized by Johnson's administration.</a:t>
            </a:r>
          </a:p>
          <a:p>
            <a:pPr marL="115888" indent="-115888"/>
            <a:endParaRPr lang="en-US" sz="1200" dirty="0" smtClean="0"/>
          </a:p>
        </p:txBody>
      </p:sp>
      <p:sp>
        <p:nvSpPr>
          <p:cNvPr id="4" name="Title 3"/>
          <p:cNvSpPr>
            <a:spLocks noGrp="1"/>
          </p:cNvSpPr>
          <p:nvPr>
            <p:ph type="title"/>
          </p:nvPr>
        </p:nvSpPr>
        <p:spPr/>
        <p:txBody>
          <a:bodyPr/>
          <a:lstStyle/>
          <a:p>
            <a:r>
              <a:rPr lang="en-US" dirty="0" smtClean="0"/>
              <a:t>The Great Society</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www.boundless.com/u-s-history/textbooks/boundless-u-s-history-textbook/the-sixties-1960-1969-29/the-lyndon-b-johnson-administration-223/the-great-society-1246-2515</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LBJ, at the University of Michigan Commencement Ceremony, 1964</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258e8c475cee01d036107302358160a2}">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2768600" cy="199954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Nelson Rockefeller, Governor of New York.</a:t>
            </a:r>
          </a:p>
          <a:p>
            <a:pPr lvl="1"/>
            <a:r>
              <a:rPr lang="en-US" dirty="0" smtClean="0"/>
              <a:t>Nelson Rockefeller was a the leader of the moderate wing of the Republican Party.He was was the front-runner to receive the Republican nomination until his divorce and remarriage alienated social conservatives.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"1964 Republican National Convention." </a:t>
            </a:r>
            <a:r>
              <a:rPr lang="en-US" sz="800" dirty="0" smtClean="0">
                <a:solidFill>
                  <a:srgbClr val="828282"/>
                </a:solidFill>
                <a:latin typeface="Arial" charset="0"/>
                <a:ea typeface="ＭＳ Ｐゴシック" charset="0"/>
                <a:sym typeface="Helvetica Neue" charset="0"/>
                <a:hlinkClick r:id="rId3"/>
              </a:rPr>
              <a:t>GNU FDL</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http://en.wikipedia.org/wiki/1964_Republican_National_Convention</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2365a98aa9d75cb42b1ae7cb7ef95a01}">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29010" y="533400"/>
            <a:ext cx="2885980"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LBJ, at the University of Michigan Commencement Ceremony, 1964</a:t>
            </a:r>
          </a:p>
          <a:p>
            <a:pPr lvl="1"/>
            <a:r>
              <a:rPr lang="en-US" dirty="0" smtClean="0"/>
              <a:t>In his commencement address at the University of Michigan, Johnson proclaimed his vision of a "Great Society."</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"Great Society." </a:t>
            </a:r>
            <a:r>
              <a:rPr lang="en-US" sz="800" dirty="0" smtClean="0">
                <a:solidFill>
                  <a:srgbClr val="828282"/>
                </a:solidFill>
                <a:latin typeface="Arial" charset="0"/>
                <a:ea typeface="ＭＳ Ｐゴシック" charset="0"/>
                <a:sym typeface="Helvetica Neue" charset="0"/>
                <a:hlinkClick r:id="rId3"/>
              </a:rPr>
              <a:t>GNU FDL</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http://en.wikipedia.org/wiki/Great_Society</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258e8c475cee01d036107302358160a2}">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65031" y="533400"/>
            <a:ext cx="6013938"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Lyndon Johnson Signing the Civil Rights Act, 1964</a:t>
            </a:r>
          </a:p>
          <a:p>
            <a:pPr lvl="1"/>
            <a:r>
              <a:rPr lang="en-US" dirty="0" smtClean="0"/>
              <a:t>Lyndon Johnson singing the Civil Rights Act, surrouneded by congressmen and guests, including Dr. Martin Luther King Jr.</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"Civil Rights Act of 1964."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http://en.wikipedia.org/wiki/Civil_Rights_Act_of_1964</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7e3038561c9a4671878824f122360ee4}">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30279" y="533400"/>
            <a:ext cx="6483442"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Number of People in Poverty and Poverty Rate in the United States, 1959-2009</a:t>
            </a:r>
          </a:p>
          <a:p>
            <a:pPr lvl="1"/>
            <a:r>
              <a:rPr lang="en-US" dirty="0" smtClean="0"/>
              <a:t>Observers debate the impact of the Great Society and War on Poverty on poverty rates and the economy.This graph shows that the poverty rate reached its low point in 1973, the year that the OEO was dismantled.</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"War on Poverty."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http://en.wikipedia.org/wiki/War_on_Poverty#Results_and_aftermath</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e19e09ab38b86777a2c979424055a4cb}">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7556" y="533400"/>
            <a:ext cx="7628887"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29866"/>
      </p:ext>
    </p:extLst>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presidency of Lyndon Johnson (LBJ) can best be summarized by which of the following statements?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Support of LBJ's liberal civil rights and anti-poverty policies increased his popularity after 1965.</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LBJ declined to capitalize on the Kennedy's death to pass his political agenda.</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All of these answers.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LBJ accomplished an ambitious domestic agenda, but his popularity was sapped by war in Vietnam.</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presidency of Lyndon Johnson (LBJ) can best be summarized by which of the following statements?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Support of LBJ's liberal civil rights and anti-poverty policies increased his popularity after 1965.</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LBJ declined to capitalize on the Kennedy's death to pass his political agenda.</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All of these answers.</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LBJ accomplished an ambitious domestic agenda, but his popularity was sapped by war in Vietnam.</a:t>
                      </a:r>
                    </a:p>
                  </a:txBody>
                  <a:tcPr anchor="ctr">
                    <a:solidFill>
                      <a:schemeClr val="accent2"/>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5199557"/>
      </p:ext>
    </p:extLst>
  </p:cSld>
  <p:clrMapOvr>
    <a:masterClrMapping/>
  </p:clrMapOv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Johnson's Great Society program included which of the following?</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Medicare, providing federal funding for the medical treatment of elderly and disabled Americans.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National Endowment for the Arts, National Endowment for the Humanities, and Public Broadcasting.</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Clear Air, Water Quality, and Clean Water Restoration Acts.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All of these answers.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Johnson's Great Society program included which of the following?</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Medicare, providing federal funding for the medical treatment of elderly and disabled Americans.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National Endowment for the Arts, National Endowment for the Humanities, and Public Broadcasting.</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Clear Air, Water Quality, and Clean Water Restoration Acts.</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All of these answers.</a:t>
                      </a:r>
                    </a:p>
                  </a:txBody>
                  <a:tcPr anchor="ctr">
                    <a:solidFill>
                      <a:schemeClr val="accent2"/>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5199557"/>
      </p:ext>
    </p:extLst>
  </p:cSld>
  <p:clrMapOvr>
    <a:masterClrMapping/>
  </p:clrMapOv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Johnson's War on Poverty included which of the following initiatives?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Project Head Start, which offered preschool education for poor children.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All of these answers.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Economic Opportunity Act, creating an office to oversee community-based anti-poverty programs.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Volunteers in Service to America (VISTA), a domestic version of the Peace Corps.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4749800" y="6477000"/>
            <a:ext cx="43180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8029419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Johnson's War on Poverty included which of the following initiatives?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Project Head Start, which offered preschool education for poor children.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B) All of these answers.</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Economic Opportunity Act, creating an office to oversee community-based anti-poverty programs.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Volunteers in Service to America (VISTA), a domestic version of the Peace Corps.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2419782"/>
      </p:ext>
    </p:extLst>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As a former Texas school teacher, Johnson was exposed to extreme poverty prior to his presidency.</a:t>
            </a:r>
          </a:p>
          <a:p>
            <a:pPr marL="115888" indent="-115888"/>
            <a:r>
              <a:rPr lang="en-US" sz="1200" dirty="0" smtClean="0"/>
              <a:t>The Economic Opportunity Act of 1964 established the Office of Economic Opportunity, which oversaw a majority of the social programs designed to combat poverty.</a:t>
            </a:r>
          </a:p>
          <a:p>
            <a:pPr marL="115888" indent="-115888"/>
            <a:r>
              <a:rPr lang="en-US" sz="1200" dirty="0" smtClean="0"/>
              <a:t>Major programs that emerged during the War on Poverty included the Job Corps, the Neighborhood Youth Corps, VISTA, Upward Bound, the Food Stamp Act of 1964, the Community Action Program, and Head Start.</a:t>
            </a:r>
          </a:p>
          <a:p>
            <a:pPr marL="115888" indent="-115888"/>
            <a:r>
              <a:rPr lang="en-US" sz="1200" dirty="0" smtClean="0"/>
              <a:t>Health care and social security programs were also expanded in this period.</a:t>
            </a:r>
          </a:p>
          <a:p>
            <a:pPr marL="115888" indent="-115888"/>
            <a:r>
              <a:rPr lang="en-US" sz="1200" dirty="0" smtClean="0"/>
              <a:t>These programs waned in popularity as the nation shifted toward conservatism in the decades following the Johnson Administration.</a:t>
            </a:r>
          </a:p>
          <a:p>
            <a:pPr marL="115888" indent="-115888"/>
            <a:r>
              <a:rPr lang="en-US" sz="1200" dirty="0" smtClean="0"/>
              <a:t>These programs waned in popularity as the nation shifted toward conservatism in the decades following the Johnson Administration.</a:t>
            </a:r>
          </a:p>
        </p:txBody>
      </p:sp>
      <p:sp>
        <p:nvSpPr>
          <p:cNvPr id="4" name="Title 3"/>
          <p:cNvSpPr>
            <a:spLocks noGrp="1"/>
          </p:cNvSpPr>
          <p:nvPr>
            <p:ph type="title"/>
          </p:nvPr>
        </p:nvSpPr>
        <p:spPr/>
        <p:txBody>
          <a:bodyPr/>
          <a:lstStyle/>
          <a:p>
            <a:r>
              <a:rPr lang="en-US" dirty="0" smtClean="0"/>
              <a:t>"The War on Poverty"</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www.boundless.com/u-s-history/textbooks/boundless-u-s-history-textbook/the-sixties-1960-1969-29/the-lyndon-b-johnson-administration-223/the-war-on-poverty-1247-8801</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endParaRP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2768600" cy="2070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In 1964, the Gulf of Tonkin Resolution authorized which of the following actions?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South Vietnam was granted the authority to negotiate with North Vietnamese leader Ho Chi Minh.</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CIA was authorized to overthrow Ngo Dinh Diem, the first president of South Vietnam.</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USS Turner Joy and USS Maddox were deployed to the Gulf of Tonkin off of North Vietnam.</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President was granted full discretion to commit American military forces in Vietnam.</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In 1964, the Gulf of Tonkin Resolution authorized which of the following actions?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South Vietnam was granted the authority to negotiate with North Vietnamese leader Ho Chi Minh.</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CIA was authorized to overthrow Ngo Dinh Diem, the first president of South Vietnam.</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USS Turner Joy and USS Maddox were deployed to the Gulf of Tonkin off of North Vietnam.</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The President was granted full discretion to commit American military forces in Vietnam.</a:t>
                      </a:r>
                    </a:p>
                  </a:txBody>
                  <a:tcPr anchor="ctr">
                    <a:solidFill>
                      <a:schemeClr val="accent2"/>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5199557"/>
      </p:ext>
    </p:extLst>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statements BEST describes President Lyndon B. Johnson's response to the deteriorating political and military situation in South Vietnam in 1964?</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Johnson tried hard to avoid committing U.S. troops to South Vietnam but was eventually forced to due to a North Vietnamese attack on U.S. ally Japan.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Johnson focused on providing economic aid to South Vietnam in order to prop up the government.</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Johnson used a supposed North Vietnamese attack on two American destroyers as a pretext to send large numbers of American combat troops to South Vietnam to defend the country from the Communists.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Johnson continued sending military advisors to South Vietnam but refused to send large numbers of American combat troops to the region.</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2209800" y="6477000"/>
            <a:ext cx="68326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Saylor OER.</a:t>
            </a:r>
            <a:r>
              <a:rPr lang="en-US" sz="800" dirty="0">
                <a:solidFill>
                  <a:srgbClr val="828282"/>
                </a:solidFill>
                <a:latin typeface="Arial" charset="0"/>
                <a:ea typeface="ＭＳ Ｐゴシック" charset="0"/>
                <a:sym typeface="Helvetica Neue" charset="0"/>
              </a:rPr>
              <a:t> "History « Saylor.org – Free Online Courses Built by Professors." </a:t>
            </a:r>
            <a:r>
              <a:rPr lang="en-US" sz="800" dirty="0">
                <a:solidFill>
                  <a:srgbClr val="828282"/>
                </a:solidFill>
                <a:latin typeface="Arial" charset="0"/>
                <a:ea typeface="ＭＳ Ｐゴシック" charset="0"/>
                <a:sym typeface="Helvetica Neue" charset="0"/>
                <a:hlinkClick r:id="rId4"/>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http://www.saylor.org/majors/History/</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0647468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statements BEST describes President Lyndon B. Johnson's response to the deteriorating political and military situation in South Vietnam in 1964?</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Johnson tried hard to avoid committing U.S. troops to South Vietnam but was eventually forced to due to a North Vietnamese attack on U.S. ally Japan.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Johnson focused on providing economic aid to South Vietnam in order to prop up the government.</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C) Johnson used a supposed North Vietnamese attack on two American destroyers as a pretext to send large numbers of American combat troops to South Vietnam to defend the country from the Communists.</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Johnson continued sending military advisors to South Vietnam but refused to send large numbers of American combat troops to the region.</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7856224"/>
      </p:ext>
    </p:extLst>
  </p:cSld>
  <p:clrMapOvr>
    <a:masterClrMapping/>
  </p:clrMapOv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presidential contest of 1964 saw</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Goldwater appealing to moderate Republicans with his vote against the Civil Rights Act of 1964.</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Goldwater losing only his native state of Arizona and five Deep South states.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defeat of conservative Goldwater, whose views eventually became central to the Republican party.</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Johnson distancing himself from the policies of the slain President Kennedy.</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2209800" y="6477000"/>
            <a:ext cx="68326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0647468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presidential contest of 1964 saw</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Goldwater appealing to moderate Republicans with his vote against the Civil Rights Act of 1964.</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Goldwater losing only his native state of Arizona and five Deep South states.</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C) the defeat of conservative Goldwater, whose views eventually became central to the Republican party.</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Johnson distancing himself from the policies of the slain President Kennedy.</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7856224"/>
      </p:ext>
    </p:extLst>
  </p:cSld>
  <p:clrMapOvr>
    <a:masterClrMapping/>
  </p:clrMapOv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Civil Rights Act of 1964 did which of the following?</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Passed in the wake of Kennedy's assassination and realized many of his civil rights goals.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Overcame a bitter filibuster led by southern Democratic Senators.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Asserted Congressional authority to legislate on civil rights under the U.S. Constitution.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All of these answers.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Civil Rights Act of 1964 did which of the following?</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Passed in the wake of Kennedy's assassination and realized many of his civil rights goals.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Overcame a bitter filibuster led by southern Democratic Senators.</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Asserted Congressional authority to legislate on civil rights under the U.S. Constitution.</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All of these answers.</a:t>
                      </a:r>
                    </a:p>
                  </a:txBody>
                  <a:tcPr anchor="ctr">
                    <a:solidFill>
                      <a:schemeClr val="accent2"/>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5199557"/>
      </p:ext>
    </p:extLst>
  </p:cSld>
  <p:clrMapOvr>
    <a:masterClrMapping/>
  </p:clrMapOv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What was the significance of the 1965 Voting Rights Act?</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law guaranteed that all American citizens would be able to exercise their right to vote and provided federal support for voter registration in the South.</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law was the first attempt by Congress to guarantee voting rights for American citizens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law ensured that all Americans would receive equal pay regardless of race or gender.</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law marked the culmination of President Lyndon B. Johnson's campaign for the Great Society.</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Saylor OER.</a:t>
            </a:r>
            <a:r>
              <a:rPr lang="en-US" sz="800" dirty="0">
                <a:solidFill>
                  <a:srgbClr val="828282"/>
                </a:solidFill>
                <a:latin typeface="Arial" charset="0"/>
                <a:ea typeface="ＭＳ Ｐゴシック" charset="0"/>
                <a:sym typeface="Helvetica Neue" charset="0"/>
              </a:rPr>
              <a:t> "History « Saylor.org – Free Online Courses Built by Professors." </a:t>
            </a:r>
            <a:r>
              <a:rPr lang="en-US" sz="800" dirty="0">
                <a:solidFill>
                  <a:srgbClr val="828282"/>
                </a:solidFill>
                <a:latin typeface="Arial" charset="0"/>
                <a:ea typeface="ＭＳ Ｐゴシック" charset="0"/>
                <a:sym typeface="Helvetica Neue" charset="0"/>
                <a:hlinkClick r:id="rId4"/>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http://www.saylor.org/majors/History/</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What was the significance of the 1965 Voting Rights Act?</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law guaranteed that all American citizens would be able to exercise their right to vote and provided federal support for voter registration in the South.</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law was the first attempt by Congress to guarantee voting rights for American citizens</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law ensured that all Americans would receive equal pay regardless of race or gender.</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The law marked the culmination of President Lyndon B. Johnson's campaign for the Great Society.</a:t>
                      </a:r>
                    </a:p>
                  </a:txBody>
                  <a:tcPr anchor="ctr">
                    <a:solidFill>
                      <a:schemeClr val="accent2"/>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5199557"/>
      </p:ext>
    </p:extLst>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JFK, Johnson's predecessor, had planned the withdrawal of troops from Vietnam in 1963.</a:t>
            </a:r>
          </a:p>
          <a:p>
            <a:pPr marL="115888" indent="-115888"/>
            <a:r>
              <a:rPr lang="en-US" sz="1200" dirty="0" smtClean="0"/>
              <a:t>In August 1964, clashes occurred between North Vietnamese vessels and the U.S. navy in the Gulf of Tonkin.</a:t>
            </a:r>
          </a:p>
          <a:p>
            <a:pPr marL="115888" indent="-115888"/>
            <a:r>
              <a:rPr lang="en-US" sz="1200" dirty="0" smtClean="0"/>
              <a:t>The lack of clarity around the details of the events in the Gulf of Tonkin created controversy.</a:t>
            </a:r>
          </a:p>
          <a:p>
            <a:pPr marL="115888" indent="-115888"/>
            <a:r>
              <a:rPr lang="en-US" sz="1200" dirty="0" smtClean="0"/>
              <a:t>Following this incident, Johnson escalated the conflict, empowered by Congress with the Gulf of Tonkin Resolution.</a:t>
            </a:r>
          </a:p>
          <a:p>
            <a:pPr marL="115888" indent="-115888"/>
            <a:r>
              <a:rPr lang="en-US" sz="1200" dirty="0" smtClean="0"/>
              <a:t>This resolution allowed Johnson to conduct military operations without a declaration of war or congressional approval.</a:t>
            </a:r>
          </a:p>
          <a:p>
            <a:pPr marL="115888" indent="-115888"/>
            <a:r>
              <a:rPr lang="en-US" sz="1200" dirty="0" smtClean="0"/>
              <a:t>Over 500,000 American troops were in Vietnam by 1968.</a:t>
            </a:r>
          </a:p>
        </p:txBody>
      </p:sp>
      <p:sp>
        <p:nvSpPr>
          <p:cNvPr id="4" name="Title 3"/>
          <p:cNvSpPr>
            <a:spLocks noGrp="1"/>
          </p:cNvSpPr>
          <p:nvPr>
            <p:ph type="title"/>
          </p:nvPr>
        </p:nvSpPr>
        <p:spPr/>
        <p:txBody>
          <a:bodyPr/>
          <a:lstStyle/>
          <a:p>
            <a:r>
              <a:rPr lang="en-US" dirty="0" smtClean="0"/>
              <a:t>Commitment to Vietnam</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www.boundless.com/u-s-history/textbooks/boundless-u-s-history-textbook/the-sixties-1960-1969-29/the-lyndon-b-johnson-administration-223/commitment-to-vietnam-1248-2265</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Robert McNamarra discusses the Gulf of Tonkin Incident</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d26a2a0141e9cd7ecda2c0d90e373e99}">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2768600" cy="20658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passage of the Immigration and Nationality Act of 1965 resulted in which of the following?</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By the 1990s, America's population growth was more than one-third driven by legal immigration.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National Origins Formula, which set immigration quotas for specific countries, was abolished.</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America is expected to have less than 50% whites in the total population by the year 2042.</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All of these answers.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passage of the Immigration and Nationality Act of 1965 resulted in which of the following?</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By the 1990s, America's population growth was more than one-third driven by legal immigration.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National Origins Formula, which set immigration quotas for specific countries, was abolished.</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America is expected to have less than 50% whites in the total population by the year 2042.</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All of these answers.</a:t>
                      </a:r>
                    </a:p>
                  </a:txBody>
                  <a:tcPr anchor="ctr">
                    <a:solidFill>
                      <a:schemeClr val="accent2"/>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5199557"/>
      </p:ext>
    </p:extLst>
  </p:cSld>
  <p:clrMapOvr>
    <a:masterClrMapping/>
  </p:clrMapOvr>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One major criticism of the Great Society and the War on Poverty is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best way to fight poverty is not through government spending but through economic growth.</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programs did not do enough to help impoverished African-American families.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economic inequality leads to inequality of opportunity, which is contrary to the American ideal.</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under Johnson, the portion of Americans living below the poverty line dropped from 22.2% to 12.6%.</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2819400" y="6477000"/>
            <a:ext cx="62230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a:t>
            </a:r>
            <a:r>
              <a:rPr lang="en-US" sz="800" dirty="0" smtClean="0">
                <a:solidFill>
                  <a:srgbClr val="828282"/>
                </a:solidFill>
                <a:latin typeface="Arial" charset="0"/>
                <a:ea typeface="ＭＳ Ｐゴシック" charset="0"/>
                <a:sym typeface="Helvetica Neue" charset="0"/>
              </a:rPr>
              <a:t>yours </a:t>
            </a:r>
            <a:r>
              <a:rPr lang="en-US" sz="800" dirty="0">
                <a:solidFill>
                  <a:srgbClr val="828282"/>
                </a:solidFill>
                <a:latin typeface="Arial" charset="0"/>
                <a:ea typeface="ＭＳ Ｐゴシック" charset="0"/>
                <a:sym typeface="Helvetica Neue" charset="0"/>
              </a:rPr>
              <a:t>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rPr>
              <a:t>"Boundless." </a:t>
            </a:r>
            <a:r>
              <a:rPr lang="en-US" sz="800">
                <a:solidFill>
                  <a:srgbClr val="828282"/>
                </a:solidFill>
                <a:latin typeface="Arial" charset="0"/>
                <a:ea typeface="ＭＳ Ｐゴシック" charset="0"/>
                <a:sym typeface="Helvetica Neue" charset="0"/>
                <a:hlinkClick r:id="rId4"/>
              </a:rPr>
              <a:t>CC BY-SA 3.0</a:t>
            </a:r>
            <a:r>
              <a:rPr lang="en-US" sz="800">
                <a:solidFill>
                  <a:srgbClr val="828282"/>
                </a:solidFill>
                <a:latin typeface="Arial" charset="0"/>
                <a:ea typeface="ＭＳ Ｐゴシック" charset="0"/>
                <a:sym typeface="Helvetica Neue" charset="0"/>
              </a:rPr>
              <a:t> </a:t>
            </a:r>
            <a:r>
              <a:rPr lang="en-US" sz="800" smtClean="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22618411"/>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One major criticism of the Great Society and the War on Poverty is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A) the best way to fight poverty is not through government spending but through economic growth.</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programs did not do enough to help impoverished African-American families.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economic inequality leads to inequality of opportunity, which is contrary to the American ideal.</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under Johnson, the portion of Americans living below the poverty line dropped from 22.2% to 12.6%.</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4577506"/>
      </p:ext>
    </p:extLst>
  </p:cSld>
  <p:clrMapOvr>
    <a:masterClrMapping/>
  </p:clrMapOv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U.S. involvement in Latin American during the Johnson Administration can best be understood in the context of</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anti-communist attitudes of the Cold War and the installation of Castro in Cuba.</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Monroe Doctrine, which warned European powers against intervention in the Americas.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Vietnam War, which diverted the attention of the United States Marines Corps.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historical trade connections between Brazil and the United States.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2819400" y="6477000"/>
            <a:ext cx="62230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a:t>
            </a:r>
            <a:r>
              <a:rPr lang="en-US" sz="800" dirty="0" smtClean="0">
                <a:solidFill>
                  <a:srgbClr val="828282"/>
                </a:solidFill>
                <a:latin typeface="Arial" charset="0"/>
                <a:ea typeface="ＭＳ Ｐゴシック" charset="0"/>
                <a:sym typeface="Helvetica Neue" charset="0"/>
              </a:rPr>
              <a:t>yours </a:t>
            </a:r>
            <a:r>
              <a:rPr lang="en-US" sz="800" dirty="0">
                <a:solidFill>
                  <a:srgbClr val="828282"/>
                </a:solidFill>
                <a:latin typeface="Arial" charset="0"/>
                <a:ea typeface="ＭＳ Ｐゴシック" charset="0"/>
                <a:sym typeface="Helvetica Neue" charset="0"/>
              </a:rPr>
              <a:t>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rPr>
              <a:t>"Boundless." </a:t>
            </a:r>
            <a:r>
              <a:rPr lang="en-US" sz="800">
                <a:solidFill>
                  <a:srgbClr val="828282"/>
                </a:solidFill>
                <a:latin typeface="Arial" charset="0"/>
                <a:ea typeface="ＭＳ Ｐゴシック" charset="0"/>
                <a:sym typeface="Helvetica Neue" charset="0"/>
                <a:hlinkClick r:id="rId4"/>
              </a:rPr>
              <a:t>CC BY-SA 3.0</a:t>
            </a:r>
            <a:r>
              <a:rPr lang="en-US" sz="800">
                <a:solidFill>
                  <a:srgbClr val="828282"/>
                </a:solidFill>
                <a:latin typeface="Arial" charset="0"/>
                <a:ea typeface="ＭＳ Ｐゴシック" charset="0"/>
                <a:sym typeface="Helvetica Neue" charset="0"/>
              </a:rPr>
              <a:t> </a:t>
            </a:r>
            <a:r>
              <a:rPr lang="en-US" sz="800" smtClean="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22618411"/>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U.S. involvement in Latin American during the Johnson Administration can best be understood in the context of</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A) anti-communist attitudes of the Cold War and the installation of Castro in Cuba.</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Monroe Doctrine, which warned European powers against intervention in the Americas.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Vietnam War, which diverted the attention of the United States Marines Corps.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historical trade connections between Brazil and the United States.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4577506"/>
      </p:ext>
    </p:extLst>
  </p:cSld>
  <p:clrMapOvr>
    <a:masterClrMapping/>
  </p:clrMapOv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U.S. strategic bombing campaign Rolling Thunder and deployment of 400,000 ground troops successfully served to</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bolster the morale of the South Vietnamese and to serve as a signaling device to Hanoi.</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destroy North Vietnam's will to fight, transportation network, and air defenses.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cut North Vietnam's logistical supply system in Laos and Cambodia.</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None of these answers.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U.S. strategic bombing campaign Rolling Thunder and deployment of 400,000 ground troops successfully served to</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bolster the morale of the South Vietnamese and to serve as a signaling device to Hanoi.</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destroy North Vietnam's will to fight, transportation network, and air defenses.</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cut North Vietnam's logistical supply system in Laos and Cambodia.</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None of these answers.</a:t>
                      </a:r>
                    </a:p>
                  </a:txBody>
                  <a:tcPr anchor="ctr">
                    <a:solidFill>
                      <a:schemeClr val="accent2"/>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5199557"/>
      </p:ext>
    </p:extLst>
  </p:cSld>
  <p:clrMapOvr>
    <a:masterClrMapping/>
  </p:clrMapOv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challenges did U.S. military forces face in South Vietnam?</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A highly motivated adversary</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All of the answers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Guerilla warfare tactics that made it hard to distinguish friend from foe</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Restrictive rules of engagement</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4749800" y="6477000"/>
            <a:ext cx="43180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Saylor OER.</a:t>
            </a:r>
            <a:r>
              <a:rPr lang="en-US" sz="800" dirty="0">
                <a:solidFill>
                  <a:srgbClr val="828282"/>
                </a:solidFill>
                <a:latin typeface="Arial" charset="0"/>
                <a:ea typeface="ＭＳ Ｐゴシック" charset="0"/>
                <a:sym typeface="Helvetica Neue" charset="0"/>
              </a:rPr>
              <a:t> "History « Saylor.org – Free Online Courses Built by Professors." </a:t>
            </a:r>
            <a:r>
              <a:rPr lang="en-US" sz="800" dirty="0">
                <a:solidFill>
                  <a:srgbClr val="828282"/>
                </a:solidFill>
                <a:latin typeface="Arial" charset="0"/>
                <a:ea typeface="ＭＳ Ｐゴシック" charset="0"/>
                <a:sym typeface="Helvetica Neue" charset="0"/>
                <a:hlinkClick r:id="rId4"/>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http://www.saylor.org/majors/History/</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8029419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challenges did U.S. military forces face in South Vietnam?</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A highly motivated adversary</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B) All of the answers</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Guerilla warfare tactics that made it hard to distinguish friend from foe</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Restrictive rules of engagement</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2419782"/>
      </p:ext>
    </p:extLst>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Republican candidate Barry Goldwater's far right platform alienated moderate Republicans.</a:t>
            </a:r>
          </a:p>
          <a:p>
            <a:pPr marL="115888" indent="-115888"/>
            <a:r>
              <a:rPr lang="en-US" sz="1200" dirty="0" smtClean="0"/>
              <a:t>Goldwater succeeded in the Deep South, due to his opposition to the civil rights movement.</a:t>
            </a:r>
          </a:p>
          <a:p>
            <a:pPr marL="115888" indent="-115888"/>
            <a:r>
              <a:rPr lang="en-US" sz="1200" dirty="0" smtClean="0"/>
              <a:t>African-American voters became increasingly alienated from the Republican party with this election.</a:t>
            </a:r>
          </a:p>
          <a:p>
            <a:pPr marL="115888" indent="-115888"/>
            <a:r>
              <a:rPr lang="en-US" sz="1200" dirty="0" smtClean="0"/>
              <a:t>Despite his defeat, Goldwater is credited with laying the foundation for the conservative revolution of the coming decades.</a:t>
            </a:r>
          </a:p>
          <a:p>
            <a:pPr marL="115888" indent="-115888"/>
            <a:r>
              <a:rPr lang="en-US" sz="1200" dirty="0" smtClean="0"/>
              <a:t>Goldwater succeeded in the Deep South, due to his opposition to the civil rights movement.</a:t>
            </a:r>
          </a:p>
          <a:p>
            <a:pPr marL="115888" indent="-115888"/>
            <a:r>
              <a:rPr lang="en-US" sz="1200" dirty="0" smtClean="0"/>
              <a:t>African-American voters became increasingly alienated from the Republican party with this election</a:t>
            </a:r>
            <a:r>
              <a:rPr lang="en-US" sz="1200" dirty="0" smtClean="0"/>
              <a:t>.</a:t>
            </a:r>
          </a:p>
          <a:p>
            <a:pPr marL="115888" indent="-115888"/>
            <a:r>
              <a:rPr lang="en-US" sz="1200" dirty="0" smtClean="0"/>
              <a:t>Despite his defeat, Goldwater is credited with laying the foundation for the conservative revolution of the coming decades.</a:t>
            </a:r>
          </a:p>
          <a:p>
            <a:pPr marL="115888" indent="-115888"/>
            <a:endParaRPr lang="en-US" sz="1200" dirty="0" smtClean="0"/>
          </a:p>
        </p:txBody>
      </p:sp>
      <p:sp>
        <p:nvSpPr>
          <p:cNvPr id="4" name="Title 3"/>
          <p:cNvSpPr>
            <a:spLocks noGrp="1"/>
          </p:cNvSpPr>
          <p:nvPr>
            <p:ph type="title"/>
          </p:nvPr>
        </p:nvSpPr>
        <p:spPr/>
        <p:txBody>
          <a:bodyPr/>
          <a:lstStyle/>
          <a:p>
            <a:r>
              <a:rPr lang="en-US" dirty="0" smtClean="0"/>
              <a:t>The Election of 1964</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www.boundless.com/u-s-history/textbooks/boundless-u-s-history-textbook/the-sixties-1960-1969-29/the-lyndon-b-johnson-administration-223/the-election-of-1964-1249-2517</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Nelson Rockefeller, Governor of New York.</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2365a98aa9d75cb42b1ae7cb7ef95a01}">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1375481" cy="2070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Students for a Democratic Society (SDS) protested which of the following issues?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Dow Chemical Company's attempts to recruit students for work in war-related industries.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draft of young American men for military service in Vietnam.</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All of these answers.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U.S. military involvement in Vietnam, which some SDS leaders compared to imperalism.</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2209800" y="6477000"/>
            <a:ext cx="68326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0647468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Students for a Democratic Society (SDS) protested which of the following issues?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Dow Chemical Company's attempts to recruit students for work in war-related industries.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draft of young American men for military service in Vietnam.</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C) All of these answers.</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U.S. military involvement in Vietnam, which some SDS leaders compared to imperalism.</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7856224"/>
      </p:ext>
    </p:extLst>
  </p:cSld>
  <p:clrMapOvr>
    <a:masterClrMapping/>
  </p:clrMapOv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year 1968 was one of serious upheaval in the United States because of which of the following events?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1968 became the deadliest year of the war for the US forces with 16,592 soldiers killed.</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Leaders Martin Luther King and Robert Kennedy were assassinated within two months of each other.</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U.S. Selective Service System made a new draft call for 48,000 men, second highest of the war.</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All of these answers.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year 1968 was one of serious upheaval in the United States because of which of the following events?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1968 became the deadliest year of the war for the US forces with 16,592 soldiers killed.</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Leaders Martin Luther King and Robert Kennedy were assassinated within two months of each other.</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U.S. Selective Service System made a new draft call for 48,000 men, second highest of the war.</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All of these answers.</a:t>
                      </a:r>
                    </a:p>
                  </a:txBody>
                  <a:tcPr anchor="ctr">
                    <a:solidFill>
                      <a:schemeClr val="accent2"/>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5199557"/>
      </p:ext>
    </p:extLst>
  </p:cSld>
  <p:clrMapOvr>
    <a:masterClrMapping/>
  </p:clrMapOv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1968 presidential election featured all of the following EXCEPT</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Lyndon Johnson's defeat by other Democratic factions at the national convention in Chicago.</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televised violence between activists and police outside of the Democratic convention in Chicago.</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deep division of the Democratic party over issues like Vietnam and civil rights.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victory of Nixon, signalling a new Republican dominance in American politics.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894707"/>
      </p:ext>
    </p:extLst>
  </p:cSld>
  <p:clrMapOvr>
    <a:masterClrMapping/>
  </p:clrMapOvr>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2" name="Rectangle 8"/>
          <p:cNvSpPr>
            <a:spLocks/>
          </p:cNvSpPr>
          <p:nvPr/>
        </p:nvSpPr>
        <p:spPr bwMode="auto">
          <a:xfrm>
            <a:off x="2819400" y="6477000"/>
            <a:ext cx="62230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a:t>
            </a:r>
            <a:r>
              <a:rPr lang="en-US" sz="800" dirty="0" smtClean="0">
                <a:solidFill>
                  <a:srgbClr val="828282"/>
                </a:solidFill>
                <a:latin typeface="Arial" charset="0"/>
                <a:ea typeface="ＭＳ Ｐゴシック" charset="0"/>
                <a:sym typeface="Helvetica Neue" charset="0"/>
              </a:rPr>
              <a:t>yours </a:t>
            </a:r>
            <a:r>
              <a:rPr lang="en-US" sz="800" dirty="0">
                <a:solidFill>
                  <a:srgbClr val="828282"/>
                </a:solidFill>
                <a:latin typeface="Arial" charset="0"/>
                <a:ea typeface="ＭＳ Ｐゴシック" charset="0"/>
                <a:sym typeface="Helvetica Neue" charset="0"/>
              </a:rPr>
              <a:t>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rPr>
              <a:t>"Boundless." </a:t>
            </a:r>
            <a:r>
              <a:rPr lang="en-US" sz="800">
                <a:solidFill>
                  <a:srgbClr val="828282"/>
                </a:solidFill>
                <a:latin typeface="Arial" charset="0"/>
                <a:ea typeface="ＭＳ Ｐゴシック" charset="0"/>
                <a:sym typeface="Helvetica Neue" charset="0"/>
                <a:hlinkClick r:id="rId4"/>
              </a:rPr>
              <a:t>CC BY-SA 3.0</a:t>
            </a:r>
            <a:r>
              <a:rPr lang="en-US" sz="800">
                <a:solidFill>
                  <a:srgbClr val="828282"/>
                </a:solidFill>
                <a:latin typeface="Arial" charset="0"/>
                <a:ea typeface="ＭＳ Ｐゴシック" charset="0"/>
                <a:sym typeface="Helvetica Neue" charset="0"/>
              </a:rPr>
              <a:t> </a:t>
            </a:r>
            <a:r>
              <a:rPr lang="en-US" sz="800" smtClean="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22618411"/>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1968 presidential election featured all of the following EXCEPT</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A) Lyndon Johnson's defeat by other Democratic factions at the national convention in Chicago.</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televised violence between activists and police outside of the Democratic convention in Chicago.</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deep division of the Democratic party over issues like Vietnam and civil rights.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victory of Nixon, signalling a new Republican dominance in American politics.</a:t>
                      </a:r>
                    </a:p>
                  </a:txBody>
                  <a:tcPr anchor="ct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4577506"/>
      </p:ext>
    </p:extLst>
  </p:cSld>
  <p:clrMapOvr>
    <a:masterClrMapping/>
  </p:clrMapOv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a:t>
            </a:r>
            <a:endParaRPr lang="en-US" dirty="0"/>
          </a:p>
        </p:txBody>
      </p:sp>
      <p:sp>
        <p:nvSpPr>
          <p:cNvPr id="10" name="Text Placeholder 9"/>
          <p:cNvSpPr>
            <a:spLocks noGrp="1"/>
          </p:cNvSpPr>
          <p:nvPr>
            <p:ph type="body" sz="quarter" idx="10"/>
          </p:nvPr>
        </p:nvSpPr>
        <p:spPr/>
        <p:txBody>
          <a:bodyPr/>
          <a:lstStyle/>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"War on Poverty."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http://en.wikipedia.org/wiki/War%20on%20Poverty</a:t>
            </a:r>
            <a:endParaRPr lang="en-US" sz="1200" dirty="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http://en.wikipedia.org/wiki/Great%20Society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"Lyndon B. Johnson."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http://en.wikipedia.org/wiki/Lyndon_B._Johnson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"Lyndon B. Johnson."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http://en.wikipedia.org/wiki/Lyndon_B._Johnson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"Lyndon B. Johnson Administration."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http://en.wikipedia.org/wiki/Lyndon_B._Johnson_Administration#Presidency_1963.E2.80.931969</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http://en.wiktionary.org/wiki/Vietnam+War</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occupation of the Dominican Republic (1965–1966)."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http://en.wikipedia.org/wiki/United_States_occupation_of_the_Dominican_Republic_(1965%25E2%2580%25931966)</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"Dominican Civil War of 1965."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9"/>
              </a:rPr>
              <a:t>http://en.wikipedia.org/wiki/Dominican%20Civil%20War%20of%201965</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"Juan Bosch."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0"/>
              </a:rPr>
              <a:t>http://en.wikipedia.org/wiki/Juan%20Bosch</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occupation of the Dominican Republic (1965–1966)."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http://en.wikipedia.org/wiki/United_States_occupation_of_the_Dominican_Republic_(1965%25E2%2580%25931966)</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"1964 Brazilian coup d'état."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1"/>
              </a:rPr>
              <a:t>http://en.wikipedia.org/wiki/1964_Brazilian_coup_d%2527%25C3%25A9tat</a:t>
            </a:r>
            <a:endParaRPr lang="en-US" sz="1200" dirty="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"1964 Brazilian coup d'état."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1"/>
              </a:rPr>
              <a:t>http://en.wikipedia.org/wiki/1964_Brazilian_coup_d%2527%25C3%25A9tat</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occupation of the Dominican Republic (1965–1966)."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http://en.wikipedia.org/wiki/United_States_occupation_of_the_Dominican_Republic_(1965%25E2%2580%25931966)</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occupation of the Dominican Republic (1965–1966)."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http://en.wikipedia.org/wiki/United_States_occupation_of_the_Dominican_Republic_(1965%25E2%2580%25931966)</a:t>
            </a:r>
            <a:endParaRPr lang="en-US" sz="1200" dirty="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"junta."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2"/>
              </a:rPr>
              <a:t>http://en.wiktionary.org/wiki/junta</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"Gulf of Tonkin incident."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3"/>
              </a:rPr>
              <a:t>http://en.wikipedia.org/wiki/Gulf_of_Tonkin_incident</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"Gulf of Tonkin." </a:t>
            </a:r>
            <a:r>
              <a:rPr lang="en-US" sz="1200">
                <a:solidFill>
                  <a:schemeClr val="accent1"/>
                </a:solidFill>
                <a:latin typeface="Arial" charset="0"/>
                <a:ea typeface="ＭＳ Ｐゴシック" charset="0"/>
                <a:hlinkClick r:id="rId2"/>
              </a:rPr>
              <a:t>CC BY-SA 3.0</a:t>
            </a:r>
            <a:r>
              <a:rPr lang="en-US" sz="1200">
                <a:solidFill>
                  <a:schemeClr val="accent1"/>
                </a:solidFill>
                <a:latin typeface="Arial" charset="0"/>
                <a:ea typeface="ＭＳ Ｐゴシック" charset="0"/>
              </a:rPr>
              <a:t> </a:t>
            </a:r>
            <a:r>
              <a:rPr lang="en-US" sz="1200" smtClean="0">
                <a:solidFill>
                  <a:schemeClr val="accent1"/>
                </a:solidFill>
                <a:latin typeface="Arial" charset="0"/>
                <a:ea typeface="ＭＳ Ｐゴシック" charset="0"/>
                <a:hlinkClick r:id="rId14"/>
              </a:rPr>
              <a:t>http://en.wikipedia.org/wiki/Gulf%20of%20Tonkin</a:t>
            </a:r>
            <a:endParaRPr lang="en-US" sz="1200" u="sng" dirty="0">
              <a:solidFill>
                <a:schemeClr val="accent1"/>
              </a:solidFill>
              <a:ea typeface="ＭＳ Ｐゴシック" charset="0"/>
              <a:cs typeface="Aria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8" name="Line 6"/>
          <p:cNvSpPr>
            <a:spLocks noChangeShapeType="1"/>
          </p:cNvSpPr>
          <p:nvPr/>
        </p:nvSpPr>
        <p:spPr bwMode="auto">
          <a:xfrm>
            <a:off x="228600" y="9144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7"/>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2068689"/>
      </p:ext>
    </p:extLst>
  </p:cSld>
  <p:clrMapOvr>
    <a:masterClrMapping/>
  </p:clrMapOv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533400"/>
            <a:ext cx="8686800" cy="5715000"/>
          </a:xfrm>
        </p:spPr>
        <p:txBody>
          <a:bodyPr/>
          <a:lstStyle/>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"North Vietnam." </a:t>
            </a:r>
            <a:r>
              <a:rPr lang="en-US" sz="1200" dirty="0" smtClean="0">
                <a:solidFill>
                  <a:schemeClr val="accent1"/>
                </a:solidFill>
                <a:latin typeface="Arial" charset="0"/>
                <a:ea typeface="ＭＳ Ｐゴシック" charset="0"/>
                <a:hlinkClick r:id="rId2"/>
              </a:rPr>
              <a:t>CC BY-SA 3.0</a:t>
            </a:r>
            <a:r>
              <a:rPr lang="en-US" sz="1200" dirty="0" smtClean="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3"/>
              </a:rPr>
              <a:t>http://en.wikipedia.org/wiki/North%20Vietnam</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http://en.wikipedia.org/wiki/Vietnam_War#Lyndon_B._Johnson_escalates_the_war.2C_1963.E2.80.931969</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http://en.wikipedia.org/wiki/Vietnam_War#Lyndon_B._Johnson_escalates_the_war.2C_1963.E2.80.931969</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"Joint warfare in South Vietnam 1963–1969."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http://en.wikipedia.org/wiki/Joint_warfare_in_South_Vietnam_1963%25E2%2580%25931969</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http://en.wikipedia.org/wiki/Vietnam_War#Lyndon_B._Johnson_escalates_the_war.2C_1963.E2.80.931969</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"domino theory."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http://en.wiktionary.org/wiki/domino+theory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"National Endowment for the Arts."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http://en.wikipedia.org/wiki/National%20Endowment%20for%20the%20Arts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"New Frontier."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http://en.wikipedia.org/wiki/New%20Frontier</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"New Deal."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9"/>
              </a:rPr>
              <a:t>http://en.wikipedia.org/wiki/New%20Deal</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0"/>
              </a:rPr>
              <a:t>http://en.wikipedia.org/wiki/Great_Society#The_Legacies_of_the_Great_Society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1"/>
              </a:rPr>
              <a:t>http://en.wikipedia.org/wiki/Great_Society#Major_programs</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2"/>
              </a:rPr>
              <a:t>http://en.wikipedia.org/wiki/Great_Society#1965_legislative_program_and_presidential_task_forces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3"/>
              </a:rPr>
              <a:t>http://en.wikipedia.org/wiki/Great_Society#Economic_and_social_conditions</a:t>
            </a:r>
            <a:endParaRPr lang="en-US" sz="1200" u="sng" dirty="0">
              <a:solidFill>
                <a:schemeClr val="accent1"/>
              </a:solidFill>
              <a:ea typeface="ＭＳ Ｐゴシック" charset="0"/>
              <a:cs typeface="Arial"/>
            </a:endParaRPr>
          </a:p>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rPr>
              <a:t>"Great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4"/>
              </a:rPr>
              <a:t>http://en.wikipedia.org/wiki/Great_Society</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5"/>
              </a:rPr>
              <a:t>http://en.wikipedia.org/wiki/Great_Society#Civil_rights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"Voting Rights Act."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6"/>
              </a:rPr>
              <a:t>http://en.wikipedia.org/wiki/Voting%20Rights%20Act</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"Hubert Humphrey."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7"/>
              </a:rPr>
              <a:t>http://en.wikipedia.org/wiki/Hubert%20Humphrey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8"/>
              </a:rPr>
              <a:t>http://en.wikipedia.org/wiki/Great%20Society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"Civil Rights Act of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9"/>
              </a:rPr>
              <a:t>http://en.wikipedia.org/wiki/Civil%20Rights%20Act%20of%201964</a:t>
            </a:r>
            <a:endParaRPr lang="en-US" sz="1200" u="sng" dirty="0">
              <a:solidFill>
                <a:schemeClr val="accent1"/>
              </a:solidFill>
              <a:ea typeface="ＭＳ Ｐゴシック" charset="0"/>
              <a:cs typeface="Arial"/>
            </a:endParaRPr>
          </a:p>
          <a:p>
            <a:endParaRPr lang="en-US" sz="1200" u="sng" dirty="0">
              <a:solidFill>
                <a:schemeClr val="accent1"/>
              </a:solidFill>
              <a:ea typeface="ＭＳ Ｐゴシック" charset="0"/>
              <a:cs typeface="Aria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7"/>
          <p:cNvPicPr>
            <a:picLocks noChangeAspect="1" noChangeArrowheads="1"/>
          </p:cNvPicPr>
          <p:nvPr/>
        </p:nvPicPr>
        <p:blipFill>
          <a:blip r:embed="rId2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2068689"/>
      </p:ext>
    </p:extLst>
  </p:cSld>
  <p:clrMapOvr>
    <a:masterClrMapping/>
  </p:clrMapOv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533400"/>
            <a:ext cx="8686800" cy="5715000"/>
          </a:xfrm>
        </p:spPr>
        <p:txBody>
          <a:bodyPr/>
          <a:lstStyle/>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"Civil Rights Act of 1964." </a:t>
            </a:r>
            <a:r>
              <a:rPr lang="en-US" sz="1200" dirty="0" smtClean="0">
                <a:solidFill>
                  <a:schemeClr val="accent1"/>
                </a:solidFill>
                <a:latin typeface="Arial" charset="0"/>
                <a:ea typeface="ＭＳ Ｐゴシック" charset="0"/>
                <a:hlinkClick r:id="rId2"/>
              </a:rPr>
              <a:t>CC BY-SA 3.0</a:t>
            </a:r>
            <a:r>
              <a:rPr lang="en-US" sz="1200" dirty="0" smtClean="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3"/>
              </a:rPr>
              <a:t>http://en.wikipedia.org/wiki/Civil_Rights_Act_of_1964</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"Civil Rights Act of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http://en.wikipedia.org/wiki/Civil_Rights_Act_of_1964</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"Civil Rights Act of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http://en.wikipedia.org/wiki/Civil_Rights_Act_of_1964</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"Civil Rights Act of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http://en.wikipedia.org/wiki/Civil_Rights_Act_of_1964</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"Civil Rights Act of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http://en.wikipedia.org/wiki/Civil_Rights_Act_of_1964</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"Lyndon B. Johnson."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http://en.wikipedia.org/wiki/Lyndon%20B.%20Johnson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"Barry Goldwater."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http://en.wikipedia.org/wiki/Barry%20Goldwater</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http://en.wikipedia.org/wiki/United_States_presidential_election,_1964</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http://en.wikipedia.org/wiki/United_States_presidential_election,_1964</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http://en.wikipedia.org/wiki/United_States_presidential_election,_1964</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6"/>
              </a:rPr>
              <a:t>http://en.wikipedia.org/wiki/United_States_presidential_election,_1964</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http://en.wikipedia.org/wiki/United_States_presidential_election,_1964</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1968."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http://en.wikipedia.org/wiki/United_States_presidential_election,_1968</a:t>
            </a:r>
            <a:endParaRPr lang="en-US" sz="1200" u="sng" dirty="0">
              <a:solidFill>
                <a:schemeClr val="accent1"/>
              </a:solidFill>
              <a:ea typeface="ＭＳ Ｐゴシック" charset="0"/>
              <a:cs typeface="Arial"/>
            </a:endParaRPr>
          </a:p>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rPr>
              <a:t>"United States presidential election, 1968."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7"/>
              </a:rPr>
              <a:t>http://en.wikipedia.org/wiki/United_States_presidential_election,_1968</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1968."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7"/>
              </a:rPr>
              <a:t>http://en.wikipedia.org/wiki/United_States_presidential_election,_1968</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1968."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http://en.wikipedia.org/wiki/United_States_presidential_election,_1968</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1968."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http://en.wikipedia.org/wiki/United_States_presidential_election,_1968</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1968."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http://en.wikipedia.org/wiki/United_States_presidential_election,_1968</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1968."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http://en.wikipedia.org/wiki/United_States_presidential_election,_1968</a:t>
            </a:r>
            <a:endParaRPr lang="en-US" sz="1200" u="sng" dirty="0">
              <a:solidFill>
                <a:schemeClr val="accent1"/>
              </a:solidFill>
              <a:ea typeface="ＭＳ Ｐゴシック" charset="0"/>
              <a:cs typeface="Arial"/>
            </a:endParaRPr>
          </a:p>
          <a:p>
            <a:endParaRPr lang="en-US" sz="1200" u="sng" dirty="0">
              <a:solidFill>
                <a:schemeClr val="accent1"/>
              </a:solidFill>
              <a:ea typeface="ＭＳ Ｐゴシック" charset="0"/>
              <a:cs typeface="Aria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7"/>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2068689"/>
      </p:ext>
    </p:extLst>
  </p:cSld>
  <p:clrMapOvr>
    <a:masterClrMapping/>
  </p:clrMapOvr>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533400"/>
            <a:ext cx="8686800" cy="5715000"/>
          </a:xfrm>
        </p:spPr>
        <p:txBody>
          <a:bodyPr/>
          <a:lstStyle/>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"United States presidential election, 1968." </a:t>
            </a:r>
            <a:r>
              <a:rPr lang="en-US" sz="1200" dirty="0" smtClean="0">
                <a:solidFill>
                  <a:schemeClr val="accent1"/>
                </a:solidFill>
                <a:latin typeface="Arial" charset="0"/>
                <a:ea typeface="ＭＳ Ｐゴシック" charset="0"/>
                <a:hlinkClick r:id="rId2"/>
              </a:rPr>
              <a:t>CC BY-SA 3.0</a:t>
            </a:r>
            <a:r>
              <a:rPr lang="en-US" sz="1200" dirty="0" smtClean="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3"/>
              </a:rPr>
              <a:t>http://en.wikipedia.org/wiki/United_States_presidential_election,_1968</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"United States presidential election, 1968."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http://en.wikipedia.org/wiki/United_States_presidential_election,_1968</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"Dixiecrats."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http://en.wikipedia.org/wiki/Dixiecrats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http://en.wikipedia.org/wiki/Vietnam_War</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http://en.wikipedia.org/wiki/Vietnam_War</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"Operation Rolling Thunder."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http://en.wikipedia.org/wiki/Operation%20Rolling%20Thunder</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"William C. Westmoreland."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http://en.wikipedia.org/wiki/William%20C.%20Westmoreland</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"Role of the United States in the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http://en.wikipedia.org/wiki/Role_of_the_United_States_in_the_Vietnam_War#Americanization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"Role of the United States in the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http://en.wikipedia.org/wiki/Role_of_the_United_States_in_the_Vietnam_War#Americanization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"Role of the United States in the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http://en.wikipedia.org/wiki/Role_of_the_United_States_in_the_Vietnam_War#Americanization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"Role of the United States in the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8"/>
              </a:rPr>
              <a:t>http://en.wikipedia.org/wiki/Role_of_the_United_States_in_the_Vietnam_War#Americanization</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"immigration."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9"/>
              </a:rPr>
              <a:t>http://en.wiktionary.org/wiki/immigration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"Immigration and Nationality Act of 1965."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0"/>
              </a:rPr>
              <a:t>http://en.wikipedia.org/wiki/Immigration%20and%20Nationality%20Act%20of%201965</a:t>
            </a:r>
            <a:endParaRPr lang="en-US" sz="1200" u="sng" dirty="0">
              <a:solidFill>
                <a:schemeClr val="accent1"/>
              </a:solidFill>
              <a:ea typeface="ＭＳ Ｐゴシック" charset="0"/>
              <a:cs typeface="Arial"/>
            </a:endParaRPr>
          </a:p>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rPr>
              <a:t>"National Origins Formula."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1"/>
              </a:rPr>
              <a:t>http://en.wikipedia.org/wiki/National%20Origins%20Formula</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"Immigration Act of 1965."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2"/>
              </a:rPr>
              <a:t>http://en.wikipedia.org/wiki/Immigration_Act_of_1965</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"Immigration Act of 1965."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2"/>
              </a:rPr>
              <a:t>http://en.wikipedia.org/wiki/Immigration_Act_of_1965</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"Immigration Act of 1965."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2"/>
              </a:rPr>
              <a:t>http://en.wikipedia.org/wiki/Immigration_Act_of_1965</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"libertarian."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3"/>
              </a:rPr>
              <a:t>http://en.wiktionary.org/wiki/libertarian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"socialism."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4"/>
              </a:rPr>
              <a:t>http://en.wiktionary.org/wiki/socialism</a:t>
            </a:r>
            <a:endParaRPr lang="en-US" sz="1200" u="sng" dirty="0">
              <a:solidFill>
                <a:schemeClr val="accent1"/>
              </a:solidFill>
              <a:ea typeface="ＭＳ Ｐゴシック" charset="0"/>
              <a:cs typeface="Arial"/>
            </a:endParaRPr>
          </a:p>
          <a:p>
            <a:endParaRPr lang="en-US" sz="1200" u="sng" dirty="0">
              <a:solidFill>
                <a:schemeClr val="accent1"/>
              </a:solidFill>
              <a:ea typeface="ＭＳ Ｐゴシック" charset="0"/>
              <a:cs typeface="Aria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7"/>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2068689"/>
      </p:ext>
    </p:extLst>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400" dirty="0" smtClean="0"/>
              <a:t>Southern members of Congress strongly opposed the bill and launched a filibuster on March 30, 1964 to prevent it.</a:t>
            </a:r>
          </a:p>
          <a:p>
            <a:pPr marL="115888" indent="-115888"/>
            <a:r>
              <a:rPr lang="en-US" sz="1400" dirty="0" smtClean="0"/>
              <a:t>The filibuster ended in early June after Hubert Humphrey gained enough Republican votes to pass a somewhat modified bill.</a:t>
            </a:r>
          </a:p>
          <a:p>
            <a:pPr marL="115888" indent="-115888"/>
            <a:r>
              <a:rPr lang="en-US" sz="1400" dirty="0" smtClean="0"/>
              <a:t>Kennedy had fought hard for this legislation; following his assassination the bill was quickly passed, partially as a tribute to Kennedy.</a:t>
            </a:r>
          </a:p>
          <a:p>
            <a:pPr marL="115888" indent="-115888"/>
            <a:r>
              <a:rPr lang="en-US" sz="1400" dirty="0" smtClean="0"/>
              <a:t>Racial segregation in schools, professional environments, and public spaces was outlawed with the passage of the Civil Rights Act.</a:t>
            </a:r>
          </a:p>
          <a:p>
            <a:pPr marL="115888" indent="-115888"/>
            <a:r>
              <a:rPr lang="en-US" sz="1400" dirty="0" smtClean="0"/>
              <a:t>This act was soon followed by the Voting Rights Act of 1965 that outlawed discriminatory voting practices.</a:t>
            </a:r>
          </a:p>
          <a:p>
            <a:pPr marL="115888" indent="-115888"/>
            <a:r>
              <a:rPr lang="en-US" sz="1400" dirty="0" smtClean="0"/>
              <a:t>The Civil Rights Act was passed on June 19, 1964.</a:t>
            </a:r>
          </a:p>
        </p:txBody>
      </p:sp>
      <p:sp>
        <p:nvSpPr>
          <p:cNvPr id="4" name="Title 3"/>
          <p:cNvSpPr>
            <a:spLocks noGrp="1"/>
          </p:cNvSpPr>
          <p:nvPr>
            <p:ph type="title"/>
          </p:nvPr>
        </p:nvSpPr>
        <p:spPr/>
        <p:txBody>
          <a:bodyPr/>
          <a:lstStyle/>
          <a:p>
            <a:r>
              <a:rPr lang="en-US" dirty="0" smtClean="0"/>
              <a:t>The Civil Rights Act of 1964</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www.boundless.com/u-s-history/textbooks/boundless-u-s-history-textbook/the-sixties-1960-1969-29/the-lyndon-b-johnson-administration-223/the-civil-rights-act-of-1964-1250-2516</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Lyndon Johnson Signing the Civil Rights Act, 1964</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7e3038561c9a4671878824f122360ee4}">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2768600" cy="18547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533400"/>
            <a:ext cx="8686800" cy="5715000"/>
          </a:xfrm>
        </p:spPr>
        <p:txBody>
          <a:bodyPr/>
          <a:lstStyle/>
          <a:p>
            <a:r>
              <a:rPr lang="en-US" sz="1200" i="1" dirty="0" smtClean="0">
                <a:solidFill>
                  <a:schemeClr val="accent1"/>
                </a:solidFill>
                <a:latin typeface="Arial" charset="0"/>
                <a:ea typeface="ＭＳ Ｐゴシック" charset="0"/>
              </a:rPr>
              <a:t>Wiktionary.</a:t>
            </a:r>
            <a:r>
              <a:rPr lang="en-US" sz="1200" dirty="0" smtClean="0">
                <a:solidFill>
                  <a:schemeClr val="accent1"/>
                </a:solidFill>
                <a:latin typeface="Arial" charset="0"/>
                <a:ea typeface="ＭＳ Ｐゴシック" charset="0"/>
              </a:rPr>
              <a:t> "welfare state." </a:t>
            </a:r>
            <a:r>
              <a:rPr lang="en-US" sz="1200" dirty="0" smtClean="0">
                <a:solidFill>
                  <a:schemeClr val="accent1"/>
                </a:solidFill>
                <a:latin typeface="Arial" charset="0"/>
                <a:ea typeface="ＭＳ Ｐゴシック" charset="0"/>
                <a:hlinkClick r:id="rId2"/>
              </a:rPr>
              <a:t>CC BY-SA 3.0</a:t>
            </a:r>
            <a:r>
              <a:rPr lang="en-US" sz="1200" dirty="0" smtClean="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3"/>
              </a:rPr>
              <a:t>http://en.wiktionary.org/wiki/welfare+state</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"War on Poverty."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http://en.wikipedia.org/wiki/War_on_Poverty#Criticisms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http://en.wikipedia.org/wiki/Great_Society#The_Legacies_of_the_Great_Society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"Job Corps."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http://en.wikipedia.org/wiki/Job%20Corps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"Economic Opportunity Act of 1964."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http://en.wikipedia.org/wiki/Economic%20Opportunity%20Act%20of%201964</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"Office of Economic Opportunity."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http://en.wikipedia.org/wiki/Office%20of%20Economic%20Opportunity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"War on Poverty."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9"/>
              </a:rPr>
              <a:t>http://en.wikipedia.org/wiki/War_on_Poverty#Results_and_aftermath</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"War on Poverty."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0"/>
              </a:rPr>
              <a:t>http://en.wikipedia.org/wiki/War_on_Poverty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"Great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1"/>
              </a:rPr>
              <a:t>http://en.wikipedia.org/wiki/Great_Society#War_on_Poverty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"New Left."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2"/>
              </a:rPr>
              <a:t>http://en.wikipedia.org/wiki/New%20Left</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"Weather Underground."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3"/>
              </a:rPr>
              <a:t>http://en.wikipedia.org/wiki/Weather%20Underground</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"Students for a Democratic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4"/>
              </a:rPr>
              <a:t>http://en.wikipedia.org/wiki/Students%20for%20a%20Democratic%20Society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5"/>
              </a:rPr>
              <a:t>http://en.wikipedia.org/wiki/Vietnam_War#Opposition_to_the_Vietnam_War:_1962.E2.80.931975</a:t>
            </a:r>
            <a:endParaRPr lang="en-US" sz="1200" u="sng" dirty="0">
              <a:solidFill>
                <a:schemeClr val="accent1"/>
              </a:solidFill>
              <a:ea typeface="ＭＳ Ｐゴシック" charset="0"/>
              <a:cs typeface="Arial"/>
            </a:endParaRPr>
          </a:p>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rPr>
              <a:t>"Students for a Democratic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6"/>
              </a:rPr>
              <a:t>http://en.wikipedia.org/wiki/Students_for_a_Democratic_Society#From_protest_to_resistance:_1965.E2.80.931968</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"Opposition to the U.S. involvement in the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7"/>
              </a:rPr>
              <a:t>http://en.wikipedia.org/wiki/Opposition_to_the_U.S._involvement_in_the_Vietnam_War</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"Students for a Democratic Society."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6"/>
              </a:rPr>
              <a:t>http://en.wikipedia.org/wiki/Students_for_a_Democratic_Society#From_protest_to_resistance:_1965.E2.80.931968</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"Martin Luther King Jr."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8"/>
              </a:rPr>
              <a:t>http://en.wikipedia.org/wiki/Martin%20Luther%20King%20Jr</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"Robert F. Kennedy."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9"/>
              </a:rPr>
              <a:t>http://en.wikipedia.org/wiki/Robert%20F.%20Kennedy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"Tet Offensive."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20"/>
              </a:rPr>
              <a:t>http://en.wikipedia.org/wiki/Tet%20Offensive</a:t>
            </a:r>
            <a:endParaRPr lang="en-US" sz="1200" u="sng" dirty="0">
              <a:solidFill>
                <a:schemeClr val="accent1"/>
              </a:solidFill>
              <a:ea typeface="ＭＳ Ｐゴシック" charset="0"/>
              <a:cs typeface="Arial"/>
            </a:endParaRPr>
          </a:p>
          <a:p>
            <a:endParaRPr lang="en-US" sz="1200" u="sng" dirty="0">
              <a:solidFill>
                <a:schemeClr val="accent1"/>
              </a:solidFill>
              <a:ea typeface="ＭＳ Ｐゴシック" charset="0"/>
              <a:cs typeface="Aria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2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7"/>
          <p:cNvPicPr>
            <a:picLocks noChangeAspect="1" noChangeArrowheads="1"/>
          </p:cNvPicPr>
          <p:nvPr/>
        </p:nvPicPr>
        <p:blipFill>
          <a:blip r:embed="rId2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2068689"/>
      </p:ext>
    </p:extLst>
  </p:cSld>
  <p:clrMapOvr>
    <a:masterClrMapping/>
  </p:clrMapOvr>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533400"/>
            <a:ext cx="8686800" cy="5715000"/>
          </a:xfrm>
        </p:spPr>
        <p:txBody>
          <a:bodyPr/>
          <a:lstStyle/>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"1968 Democratic National Convention." </a:t>
            </a:r>
            <a:r>
              <a:rPr lang="en-US" sz="1200" dirty="0" smtClean="0">
                <a:solidFill>
                  <a:schemeClr val="accent1"/>
                </a:solidFill>
                <a:latin typeface="Arial" charset="0"/>
                <a:ea typeface="ＭＳ Ｐゴシック" charset="0"/>
                <a:hlinkClick r:id="rId2"/>
              </a:rPr>
              <a:t>CC BY-SA 3.0</a:t>
            </a:r>
            <a:r>
              <a:rPr lang="en-US" sz="1200" dirty="0" smtClean="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3"/>
              </a:rPr>
              <a:t>http://en.wikipedia.org/wiki/1968_Democratic_National_Convention</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"Tet Offensive."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http://en.wikipedia.org/wiki/Tet_Offensive#Aftermath</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"Assassination of Martin Luther King, Jr.."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http://en.wikipedia.org/wiki/Assassination_of_Martin_Luther_King,_Jr.</a:t>
            </a:r>
            <a:endParaRPr lang="en-US" sz="1200" u="sng" dirty="0">
              <a:solidFill>
                <a:schemeClr val="accent1"/>
              </a:solidFill>
              <a:ea typeface="ＭＳ Ｐゴシック" charset="0"/>
              <a:cs typeface="Arial"/>
            </a:endParaRPr>
          </a:p>
          <a:p>
            <a:endParaRPr lang="en-US" sz="1200" u="sng" dirty="0">
              <a:solidFill>
                <a:schemeClr val="accent1"/>
              </a:solidFill>
              <a:ea typeface="ＭＳ Ｐゴシック" charset="0"/>
              <a:cs typeface="Aria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7"/>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2068689"/>
      </p:ext>
    </p:extLst>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600" dirty="0" smtClean="0"/>
              <a:t>This act removed the immigration quotas established in the National Origins Formula (in place since the 1920s), which privileged Northern and Western European immigrants.</a:t>
            </a:r>
          </a:p>
          <a:p>
            <a:pPr marL="115888" indent="-115888"/>
            <a:r>
              <a:rPr lang="en-US" sz="1600" dirty="0" smtClean="0"/>
              <a:t>This act was sponsored by New York Representative Emanuel Celler and Michigan Senator Philip Hart.</a:t>
            </a:r>
          </a:p>
          <a:p>
            <a:pPr marL="115888" indent="-115888"/>
            <a:r>
              <a:rPr lang="en-US" sz="1600" dirty="0" smtClean="0"/>
              <a:t>This bill was unpopular with the American public but received bi-partisan support in Congress.</a:t>
            </a:r>
          </a:p>
          <a:p>
            <a:pPr marL="115888" indent="-115888"/>
            <a:r>
              <a:rPr lang="en-US" sz="1600" dirty="0" smtClean="0"/>
              <a:t>Passage of this bill resulted in broad demographic changes in the United States as immigration from Latin America, Asia, and Mediterranean Europe increased.</a:t>
            </a:r>
          </a:p>
        </p:txBody>
      </p:sp>
      <p:sp>
        <p:nvSpPr>
          <p:cNvPr id="4" name="Title 3"/>
          <p:cNvSpPr>
            <a:spLocks noGrp="1"/>
          </p:cNvSpPr>
          <p:nvPr>
            <p:ph type="title"/>
          </p:nvPr>
        </p:nvSpPr>
        <p:spPr/>
        <p:txBody>
          <a:bodyPr/>
          <a:lstStyle/>
          <a:p>
            <a:r>
              <a:rPr lang="en-US" dirty="0" smtClean="0"/>
              <a:t>The Immigration Act of 1965</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www.boundless.com/u-s-history/textbooks/boundless-u-s-history-textbook/the-sixties-1960-1969-29/the-lyndon-b-johnson-administration-223/the-immigration-act-of-1965-1251-8799</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President Johnson signs the Immigration and Nationality Act at the foot of the Statue of Liberty</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447d9dadbfbc3019629488ae4c243b4a}">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1363204" cy="2070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600" dirty="0" smtClean="0"/>
              <a:t>The success of Johnson's Great Society initiative remains the subject of controversy.</a:t>
            </a:r>
          </a:p>
          <a:p>
            <a:pPr marL="115888" indent="-115888"/>
            <a:r>
              <a:rPr lang="en-US" sz="1600" dirty="0" smtClean="0"/>
              <a:t>Poverty rates significantly declined during the War on Poverty, hitting an all-time low in 1973.</a:t>
            </a:r>
          </a:p>
          <a:p>
            <a:pPr marL="115888" indent="-115888"/>
            <a:r>
              <a:rPr lang="en-US" sz="1600" dirty="0" smtClean="0"/>
              <a:t>Poverty in the African-American community was reduced from 55% to 27% in the 1960s.</a:t>
            </a:r>
          </a:p>
          <a:p>
            <a:pPr marL="115888" indent="-115888"/>
            <a:r>
              <a:rPr lang="en-US" sz="1600" dirty="0" smtClean="0"/>
              <a:t>Critics of the Great Society, including libertarians and conservatives, have labeled the programs instituted by Johnson as "socialist," resulting in a "welfare state".</a:t>
            </a:r>
          </a:p>
          <a:p>
            <a:pPr marL="115888" indent="-115888"/>
            <a:r>
              <a:rPr lang="en-US" sz="1600" dirty="0" smtClean="0"/>
              <a:t>Many of the programs implemented in the Johnson administration have since been dismantled by conservative leaders.</a:t>
            </a:r>
          </a:p>
        </p:txBody>
      </p:sp>
      <p:sp>
        <p:nvSpPr>
          <p:cNvPr id="4" name="Title 3"/>
          <p:cNvSpPr>
            <a:spLocks noGrp="1"/>
          </p:cNvSpPr>
          <p:nvPr>
            <p:ph type="title"/>
          </p:nvPr>
        </p:nvSpPr>
        <p:spPr/>
        <p:txBody>
          <a:bodyPr/>
          <a:lstStyle/>
          <a:p>
            <a:r>
              <a:rPr lang="en-US" dirty="0" smtClean="0"/>
              <a:t>Assessing the Great Society</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www.boundless.com/u-s-history/textbooks/boundless-u-s-history-textbook/the-sixties-1960-1969-29/the-lyndon-b-johnson-administration-223/assessing-the-great-society-1252-8800</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Number of People in Poverty and Poverty Rate in the United States, 1959-2009</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Lyndon B. Johnson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e19e09ab38b86777a2c979424055a4cb}">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00" y="1447800"/>
            <a:ext cx="2768600" cy="157626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688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oundless_Theme">
  <a:themeElements>
    <a:clrScheme name="Boundless">
      <a:dk1>
        <a:srgbClr val="FFFFFF"/>
      </a:dk1>
      <a:lt1>
        <a:srgbClr val="FFFFFF"/>
      </a:lt1>
      <a:dk2>
        <a:srgbClr val="000000"/>
      </a:dk2>
      <a:lt2>
        <a:srgbClr val="808080"/>
      </a:lt2>
      <a:accent1>
        <a:srgbClr val="2E2E2E"/>
      </a:accent1>
      <a:accent2>
        <a:srgbClr val="7BBB45"/>
      </a:accent2>
      <a:accent3>
        <a:srgbClr val="353535"/>
      </a:accent3>
      <a:accent4>
        <a:srgbClr val="2C2C2C"/>
      </a:accent4>
      <a:accent5>
        <a:srgbClr val="ADADAD"/>
      </a:accent5>
      <a:accent6>
        <a:srgbClr val="FEB720"/>
      </a:accent6>
      <a:hlink>
        <a:srgbClr val="228DBC"/>
      </a:hlink>
      <a:folHlink>
        <a:srgbClr val="228D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algn="ctr" blurRad="63500" dir="2700000" dist="38099"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algn="ctr" blurRad="63500" dir="2700000" dist="38099"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hapt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1470</TotalTime>
  <Words>12162</Words>
  <Application>Microsoft Macintosh PowerPoint</Application>
  <PresentationFormat>On-screen Show (4:3)</PresentationFormat>
  <Paragraphs>637</Paragraphs>
  <Slides>71</Slides>
  <Notes>0</Notes>
  <HiddenSlides>0</HiddenSlides>
  <MMClips>0</MMClips>
  <ScaleCrop>false</ScaleCrop>
  <HeadingPairs>
    <vt:vector size="4" baseType="variant">
      <vt:variant>
        <vt:lpstr>Design Template</vt:lpstr>
      </vt:variant>
      <vt:variant>
        <vt:i4>1</vt:i4>
      </vt:variant>
      <vt:variant>
        <vt:lpstr>Slide Titles</vt:lpstr>
      </vt:variant>
      <vt:variant>
        <vt:i4>71</vt:i4>
      </vt:variant>
    </vt:vector>
  </HeadingPairs>
  <TitlesOfParts>
    <vt:vector size="72" baseType="lpstr">
      <vt:lpstr>Boundless_Theme</vt:lpstr>
      <vt:lpstr>The Lyndon B. Johnson Administration</vt:lpstr>
      <vt:lpstr>The Lyndon B. Johnson Administration</vt:lpstr>
      <vt:lpstr>The Great Society</vt:lpstr>
      <vt:lpstr>"The War on Poverty"</vt:lpstr>
      <vt:lpstr>Commitment to Vietnam</vt:lpstr>
      <vt:lpstr>The Election of 1964</vt:lpstr>
      <vt:lpstr>The Civil Rights Act of 1964</vt:lpstr>
      <vt:lpstr>The Immigration Act of 1965</vt:lpstr>
      <vt:lpstr>Assessing the Great Society</vt:lpstr>
      <vt:lpstr>Preventing Another Castro in Latin America</vt:lpstr>
      <vt:lpstr>"Americanizing" the Vietnam War</vt:lpstr>
      <vt:lpstr>The Widening War at Home</vt:lpstr>
      <vt:lpstr>1968: The Year of Upheaval</vt:lpstr>
      <vt:lpstr>The Election of 1968</vt:lpstr>
      <vt:lpstr>Appendix</vt:lpstr>
      <vt:lpstr>Key terms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Attribution</vt:lpstr>
      <vt:lpstr>Slide 67</vt:lpstr>
      <vt:lpstr>Slide 68</vt:lpstr>
      <vt:lpstr>Slide 69</vt:lpstr>
      <vt:lpstr>Slide 70</vt:lpstr>
      <vt:lpstr>Slide 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Boundless Study Slides</dc:title>
  <dc:creator>Boundless</dc:creator>
  <cp:lastModifiedBy>osd</cp:lastModifiedBy>
  <cp:revision>2</cp:revision>
  <dcterms:created xsi:type="dcterms:W3CDTF">2015-04-13T06:01:03Z</dcterms:created>
  <dcterms:modified xsi:type="dcterms:W3CDTF">2015-04-13T06:07:46Z</dcterms:modified>
</cp:coreProperties>
</file>