
<file path=[Content_Types].xml><?xml version="1.0" encoding="utf-8"?>
<Types xmlns="http://schemas.openxmlformats.org/package/2006/content-types">
  <Default Extension="bin" ContentType="application/vnd.openxmlformats-officedocument.presentationml.printerSettings"/>
  <Default Extension="gif" ContentType="image/gif"/>
  <Override PartName="/ppt/slides/slide14.xml" ContentType="application/vnd.openxmlformats-officedocument.presentationml.slide+xml"/>
  <Default Extension="rels" ContentType="application/vnd.openxmlformats-package.relationships+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slideLayouts/slideLayout16.xml" ContentType="application/vnd.openxmlformats-officedocument.presentationml.slideLayout+xml"/>
  <Override PartName="/ppt/slides/slide28.xml" ContentType="application/vnd.openxmlformats-officedocument.presentationml.slide+xml"/>
  <Override PartName="/ppt/slideLayouts/slideLayout42.xml" ContentType="application/vnd.openxmlformats-officedocument.presentationml.slideLayout+xml"/>
  <Override PartName="/ppt/slides/slide21.xml" ContentType="application/vnd.openxmlformats-officedocument.presentationml.slide+xml"/>
  <Override PartName="/ppt/slideLayouts/slideLayout25.xml" ContentType="application/vnd.openxmlformats-officedocument.presentationml.slideLayout+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docProps/core.xml" ContentType="application/vnd.openxmlformats-package.core-properties+xml"/>
  <Override PartName="/ppt/slideLayouts/slideLayout32.xml" ContentType="application/vnd.openxmlformats-officedocument.presentationml.slideLayout+xml"/>
  <Override PartName="/ppt/slideLayouts/slideLayout15.xml" ContentType="application/vnd.openxmlformats-officedocument.presentationml.slideLayout+xml"/>
  <Override PartName="/ppt/slides/slide27.xml" ContentType="application/vnd.openxmlformats-officedocument.presentationml.slide+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24.xml" ContentType="application/vnd.openxmlformats-officedocument.presentationml.slideLayout+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Layouts/slideLayout38.xml" ContentType="application/vnd.openxmlformats-officedocument.presentationml.slideLayout+xml"/>
  <Override PartName="/ppt/presProps.xml" ContentType="application/vnd.openxmlformats-officedocument.presentationml.presProps+xml"/>
  <Override PartName="/ppt/slideLayouts/slideLayout31.xml" ContentType="application/vnd.openxmlformats-officedocument.presentationml.slideLayout+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Layouts/slideLayout40.xml" ContentType="application/vnd.openxmlformats-officedocument.presentationml.slideLayout+xml"/>
  <Override PartName="/ppt/slideLayouts/slideLayout23.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Layouts/slideLayout37.xml" ContentType="application/vnd.openxmlformats-officedocument.presentationml.slideLayout+xml"/>
  <Override PartName="/ppt/slides/slide42.xml" ContentType="application/vnd.openxmlformats-officedocument.presentationml.slide+xml"/>
  <Override PartName="/ppt/slideLayouts/slideLayout30.xml" ContentType="application/vnd.openxmlformats-officedocument.presentationml.slideLayout+xml"/>
  <Override PartName="/ppt/slideLayouts/slideLayout46.xml" ContentType="application/vnd.openxmlformats-officedocument.presentationml.slideLayout+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Layouts/slideLayout36.xml" ContentType="application/vnd.openxmlformats-officedocument.presentationml.slideLayout+xml"/>
  <Override PartName="/ppt/slideLayouts/slideLayout19.xml" ContentType="application/vnd.openxmlformats-officedocument.presentationml.slideLayout+xml"/>
  <Override PartName="/ppt/slides/slide41.xml" ContentType="application/vnd.openxmlformats-officedocument.presentationml.slide+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slideLayouts/slideLayout35.xml" ContentType="application/vnd.openxmlformats-officedocument.presentationml.slideLayout+xml"/>
  <Override PartName="/ppt/slideLayouts/slideLayout18.xml" ContentType="application/vnd.openxmlformats-officedocument.presentationml.slideLayout+xml"/>
  <Override PartName="/ppt/slides/slide40.xml" ContentType="application/vnd.openxmlformats-officedocument.presentationml.slide+xml"/>
  <Override PartName="/ppt/slideLayouts/slideLayout44.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Layouts/slideLayout34.xml" ContentType="application/vnd.openxmlformats-officedocument.presentationml.slideLayout+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Layouts/slideLayout43.xml" ContentType="application/vnd.openxmlformats-officedocument.presentationml.slideLayout+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5"/>
  </p:notesMasterIdLst>
  <p:sldIdLst>
    <p:sldId id="267"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p="http://schemas.openxmlformats.org/presentationml/2006/main" xmlns:r="http://schemas.openxmlformats.org/officeDocument/2006/relationships"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p="http://schemas.openxmlformats.org/presentationml/2006/main" xmlns:r="http://schemas.openxmlformats.org/officeDocument/2006/relationships"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64" autoAdjust="0"/>
    <p:restoredTop sz="94671" autoAdjust="0"/>
  </p:normalViewPr>
  <p:slideViewPr>
    <p:cSldViewPr snapToGrid="0" snapToObjects="1">
      <p:cViewPr varScale="1">
        <p:scale>
          <a:sx n="115" d="100"/>
          <a:sy n="115" d="100"/>
        </p:scale>
        <p:origin x="-6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F0FA6-DD01-074D-9B83-F351BC58F837}" type="datetimeFigureOut">
              <a:rPr lang="en-US" smtClean="0"/>
              <a:pPr/>
              <a:t>4/12/15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044979-84E1-504C-B1EE-E22D39373971}" type="slidenum">
              <a:rPr lang="en-US" smtClean="0"/>
              <a:pPr/>
              <a:t>‹#›</a:t>
            </a:fld>
            <a:endParaRPr lang="en-US"/>
          </a:p>
        </p:txBody>
      </p:sp>
    </p:spTree>
    <p:extLst>
      <p:ext uri="{BB962C8B-B14F-4D97-AF65-F5344CB8AC3E}">
        <p14:creationId xmlns="" xmlns:a="http://schemas.openxmlformats.org/drawingml/2006/main" xmlns:p="http://schemas.openxmlformats.org/presentationml/2006/main" xmlns:r="http://schemas.openxmlformats.org/officeDocument/2006/relationships" xmlns:p14="http://schemas.microsoft.com/office/powerpoint/2010/main" xmlns:mv="urn:schemas-microsoft-com:mac:vml" xmlns:mc="http://schemas.openxmlformats.org/markup-compatibility/2006" val="20569112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4724400"/>
            <a:ext cx="3581400" cy="381000"/>
          </a:xfrm>
          <a:prstGeom prst="rect">
            <a:avLst/>
          </a:prstGeom>
        </p:spPr>
        <p:txBody>
          <a:bodyPr vert="horz" lIns="0" tIns="0" rIns="0" bIns="0"/>
          <a:lstStyle>
            <a:lvl1pPr>
              <a:defRPr sz="2000" b="0">
                <a:solidFill>
                  <a:schemeClr val="bg2"/>
                </a:solidFill>
              </a:defRPr>
            </a:lvl1pPr>
          </a:lstStyle>
          <a:p>
            <a:r>
              <a:rPr lang="en-US" dirty="0" smtClean="0"/>
              <a:t>Boundless Lecture Slides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723726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986569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9865690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header">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6" name="Line 6"/>
          <p:cNvSpPr>
            <a:spLocks noChangeShapeType="1"/>
          </p:cNvSpPr>
          <p:nvPr userDrawn="1"/>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7" name="Line 7"/>
          <p:cNvSpPr>
            <a:spLocks noChangeShapeType="1"/>
          </p:cNvSpPr>
          <p:nvPr userDrawn="1"/>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2" name="Title 1"/>
          <p:cNvSpPr>
            <a:spLocks noGrp="1"/>
          </p:cNvSpPr>
          <p:nvPr>
            <p:ph type="title"/>
          </p:nvPr>
        </p:nvSpPr>
        <p:spPr>
          <a:xfrm>
            <a:off x="457200" y="5029200"/>
            <a:ext cx="8229600" cy="1143000"/>
          </a:xfrm>
          <a:prstGeom prst="rect">
            <a:avLst/>
          </a:prstGeom>
        </p:spPr>
        <p:txBody>
          <a:bodyPr vert="horz"/>
          <a:lstStyle>
            <a:lvl1pPr>
              <a:defRPr sz="4800" b="0">
                <a:solidFill>
                  <a:schemeClr val="tx2"/>
                </a:solidFill>
              </a:defRPr>
            </a:lvl1pPr>
          </a:lstStyle>
          <a:p>
            <a:r>
              <a:rPr lang="en-US"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9345627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keyterms">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457200"/>
          </a:xfrm>
          <a:prstGeom prst="rect">
            <a:avLst/>
          </a:prstGeom>
        </p:spPr>
        <p:txBody>
          <a:bodyPr vert="horz" lIns="0" tIns="0" rIns="0" bIns="0" anchor="b"/>
          <a:lstStyle>
            <a:lvl1pPr algn="l">
              <a:defRPr sz="2400" b="0">
                <a:solidFill>
                  <a:schemeClr val="tx2"/>
                </a:solidFill>
              </a:defRPr>
            </a:lvl1p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28600" y="1066800"/>
            <a:ext cx="8686800" cy="5181600"/>
          </a:xfrm>
          <a:prstGeom prst="rect">
            <a:avLst/>
          </a:prstGeom>
        </p:spPr>
        <p:txBody>
          <a:bodyPr vert="horz" lIns="0" tIns="0" rIns="0" bIns="0"/>
          <a:lstStyle>
            <a:lvl1pPr marL="114300" indent="-114300">
              <a:buFont typeface="Arial"/>
              <a:buChar char="•"/>
              <a:defRPr sz="1000" baseline="0">
                <a:solidFill>
                  <a:srgbClr val="000000"/>
                </a:solidFill>
              </a:defRPr>
            </a:lvl1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95860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keyterms_continue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33400"/>
            <a:ext cx="8686800" cy="5867400"/>
          </a:xfrm>
          <a:prstGeom prst="rect">
            <a:avLst/>
          </a:prstGeom>
        </p:spPr>
        <p:txBody>
          <a:bodyPr vert="horz" lIns="0" tIns="0" rIns="0" bIns="0"/>
          <a:lstStyle>
            <a:lvl1pPr marL="114300" indent="-114300">
              <a:buFont typeface="Arial"/>
              <a:buChar char="•"/>
              <a:defRPr sz="1000" baseline="0">
                <a:solidFill>
                  <a:srgbClr val="000000"/>
                </a:solidFill>
              </a:defRPr>
            </a:lvl1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719575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29242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29242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292425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29242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29242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bout_platform">
    <p:spTree>
      <p:nvGrpSpPr>
        <p:cNvPr id="1" name=""/>
        <p:cNvGrpSpPr/>
        <p:nvPr/>
      </p:nvGrpSpPr>
      <p:grpSpPr>
        <a:xfrm>
          <a:off x="0" y="0"/>
          <a:ext cx="0" cy="0"/>
          <a:chOff x="0" y="0"/>
          <a:chExt cx="0" cy="0"/>
        </a:xfrm>
      </p:grpSpPr>
      <p:sp>
        <p:nvSpPr>
          <p:cNvPr id="7" name="Title 6"/>
          <p:cNvSpPr>
            <a:spLocks noGrp="1"/>
          </p:cNvSpPr>
          <p:nvPr>
            <p:ph type="title"/>
          </p:nvPr>
        </p:nvSpPr>
        <p:spPr>
          <a:xfrm>
            <a:off x="3429000" y="274638"/>
            <a:ext cx="5410200" cy="563562"/>
          </a:xfrm>
          <a:prstGeom prst="rect">
            <a:avLst/>
          </a:prstGeom>
        </p:spPr>
        <p:txBody>
          <a:bodyPr vert="horz" lIns="0" tIns="0" rIns="0" bIns="0"/>
          <a:lstStyle>
            <a:lvl1pPr>
              <a:defRPr sz="2400" b="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sz="quarter" idx="10"/>
          </p:nvPr>
        </p:nvSpPr>
        <p:spPr>
          <a:xfrm>
            <a:off x="6019800" y="1219200"/>
            <a:ext cx="2819400" cy="5029200"/>
          </a:xfrm>
          <a:prstGeom prst="rect">
            <a:avLst/>
          </a:prstGeom>
        </p:spPr>
        <p:txBody>
          <a:bodyPr vert="horz" lIns="0" tIns="0" rIns="0" bIns="0"/>
          <a:lstStyle>
            <a:lvl1pPr algn="l">
              <a:defRPr>
                <a:solidFill>
                  <a:schemeClr val="tx2"/>
                </a:solidFill>
              </a:defRPr>
            </a:lvl1pPr>
            <a:lvl2pPr marL="0" indent="0" algn="l">
              <a:lnSpc>
                <a:spcPct val="110000"/>
              </a:lnSpc>
              <a:buNone/>
              <a:defRPr sz="1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5168375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292425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292425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292425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292425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292425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292425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292425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292425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292425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29242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bout_boundles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29000" y="990600"/>
            <a:ext cx="5410200" cy="5410200"/>
          </a:xfrm>
          <a:prstGeom prst="rect">
            <a:avLst/>
          </a:prstGeom>
        </p:spPr>
        <p:txBody>
          <a:bodyPr vert="horz" lIns="0" tIns="0" rIns="0" bIns="0"/>
          <a:lstStyle>
            <a:lvl1pPr marL="0" indent="0">
              <a:defRPr sz="1000">
                <a:solidFill>
                  <a:srgbClr val="808080"/>
                </a:solidFill>
              </a:defRPr>
            </a:lvl1pPr>
            <a:lvl2pPr marL="0" indent="0">
              <a:buNone/>
              <a:defRPr sz="1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429000" y="274638"/>
            <a:ext cx="5410200" cy="715962"/>
          </a:xfrm>
          <a:prstGeom prst="rect">
            <a:avLst/>
          </a:prstGeom>
        </p:spPr>
        <p:txBody>
          <a:bodyPr vert="horz" lIns="0" tIns="0" rIns="0" bIns="0"/>
          <a:lstStyle>
            <a:lvl1pPr>
              <a:defRPr sz="2400" b="0">
                <a:solidFill>
                  <a:schemeClr val="tx2"/>
                </a:solidFill>
              </a:defRPr>
            </a:lvl1pPr>
          </a:lstStyle>
          <a:p>
            <a:r>
              <a:rPr lang="en-US"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8703812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292425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8849606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317264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8849606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317264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8849606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317264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8849606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317264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8849606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231005" y="1477846"/>
            <a:ext cx="5664901" cy="4770554"/>
          </a:xfrm>
          <a:prstGeom prst="rect">
            <a:avLst/>
          </a:prstGeom>
        </p:spPr>
        <p:txBody>
          <a:bodyPr vert="horz" lIns="0" tIns="0" rIns="0" bIns="0"/>
          <a:lstStyle>
            <a:lvl1pPr marL="0" indent="114300">
              <a:lnSpc>
                <a:spcPct val="120000"/>
              </a:lnSpc>
              <a:spcBef>
                <a:spcPts val="400"/>
              </a:spcBef>
              <a:buClr>
                <a:srgbClr val="828282"/>
              </a:buClr>
              <a:buSzPct val="100000"/>
              <a:buFont typeface="Arial" charset="0"/>
              <a:buChar char="•"/>
              <a:defRPr sz="14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CONCEPTITLE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52400" y="381000"/>
            <a:ext cx="8686800" cy="715962"/>
          </a:xfrm>
          <a:prstGeom prst="rect">
            <a:avLst/>
          </a:prstGeom>
        </p:spPr>
        <p:txBody>
          <a:bodyPr vert="horz" lIns="0" tIns="0" rIns="0" bIns="0" anchor="b"/>
          <a:lstStyle>
            <a:lvl1pPr>
              <a:defRPr sz="2400" b="0">
                <a:solidFill>
                  <a:schemeClr val="tx2"/>
                </a:solidFill>
              </a:defRPr>
            </a:lvl1pPr>
          </a:lstStyle>
          <a:p>
            <a:r>
              <a:rPr lang="en-US"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701888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317264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8849606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317264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8849606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question_answered">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317264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keyterms">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457200"/>
          </a:xfrm>
          <a:prstGeom prst="rect">
            <a:avLst/>
          </a:prstGeom>
        </p:spPr>
        <p:txBody>
          <a:bodyPr vert="horz" lIns="0" tIns="0" rIns="0" bIns="0" anchor="b"/>
          <a:lstStyle>
            <a:lvl1pPr algn="l">
              <a:defRPr sz="2400" b="0">
                <a:solidFill>
                  <a:schemeClr val="tx2"/>
                </a:solidFill>
              </a:defRPr>
            </a:lvl1p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28600" y="1066800"/>
            <a:ext cx="8686800" cy="5181600"/>
          </a:xfrm>
          <a:prstGeom prst="rect">
            <a:avLst/>
          </a:prstGeom>
        </p:spPr>
        <p:txBody>
          <a:bodyPr vert="horz" lIns="0" tIns="0" rIns="0" bIns="0"/>
          <a:lstStyle>
            <a:lvl1pPr marL="114300" indent="-114300">
              <a:buFont typeface="Arial"/>
              <a:buChar char="•"/>
              <a:defRPr sz="1000" baseline="0">
                <a:solidFill>
                  <a:srgbClr val="000000"/>
                </a:solidFill>
              </a:defRPr>
            </a:lvl1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958600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ppendix_keyterms">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457200"/>
          </a:xfrm>
          <a:prstGeom prst="rect">
            <a:avLst/>
          </a:prstGeom>
        </p:spPr>
        <p:txBody>
          <a:bodyPr vert="horz" lIns="0" tIns="0" rIns="0" bIns="0" anchor="b"/>
          <a:lstStyle>
            <a:lvl1pPr algn="l">
              <a:defRPr sz="2400" b="0">
                <a:solidFill>
                  <a:schemeClr val="tx2"/>
                </a:solidFill>
              </a:defRPr>
            </a:lvl1p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28600" y="1066800"/>
            <a:ext cx="8686800" cy="5181600"/>
          </a:xfrm>
          <a:prstGeom prst="rect">
            <a:avLst/>
          </a:prstGeom>
        </p:spPr>
        <p:txBody>
          <a:bodyPr vert="horz" lIns="0" tIns="0" rIns="0" bIns="0"/>
          <a:lstStyle>
            <a:lvl1pPr marL="114300" indent="-114300">
              <a:buFont typeface="Arial"/>
              <a:buChar char="•"/>
              <a:defRPr sz="1000" baseline="0">
                <a:solidFill>
                  <a:srgbClr val="000000"/>
                </a:solidFill>
              </a:defRPr>
            </a:lvl1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958600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986569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986569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9865690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9865690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cep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1" y="1371600"/>
            <a:ext cx="5714999" cy="4800600"/>
          </a:xfrm>
          <a:prstGeom prst="rect">
            <a:avLst/>
          </a:prstGeom>
        </p:spPr>
        <p:txBody>
          <a:bodyPr vert="horz" lIns="0" tIns="0" rIns="0" bIns="0"/>
          <a:lstStyle>
            <a:lvl1pPr marL="0" indent="114300">
              <a:lnSpc>
                <a:spcPct val="140000"/>
              </a:lnSpc>
              <a:spcBef>
                <a:spcPts val="400"/>
              </a:spcBef>
              <a:buClr>
                <a:srgbClr val="828282"/>
              </a:buClr>
              <a:buSzPct val="100000"/>
              <a:buFont typeface="Arial" charset="0"/>
              <a:buChar char="•"/>
              <a:defRPr sz="10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smtClean="0">
                <a:solidFill>
                  <a:srgbClr val="828282"/>
                </a:solidFill>
                <a:latin typeface="Arial" charset="0"/>
                <a:ea typeface="ＭＳ Ｐゴシック" charset="0"/>
                <a:cs typeface="Arial" charset="0"/>
                <a:sym typeface="Arial" charset="0"/>
              </a:rPr>
              <a:t>KEYCONCEPT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28600" y="381000"/>
            <a:ext cx="8686800" cy="685800"/>
          </a:xfrm>
          <a:prstGeom prst="rect">
            <a:avLst/>
          </a:prstGeom>
        </p:spPr>
        <p:txBody>
          <a:bodyPr vert="horz" lIns="0" tIns="0" rIns="0" bIns="0" anchor="b"/>
          <a:lstStyle>
            <a:lvl1pPr>
              <a:defRPr sz="2400" b="0">
                <a:solidFill>
                  <a:srgbClr val="000000"/>
                </a:solidFill>
              </a:defRPr>
            </a:lvl1pPr>
          </a:lstStyle>
          <a:p>
            <a:r>
              <a:rPr lang="en-US"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98656903"/>
      </p:ext>
    </p:extLst>
  </p:cSld>
  <p:clrMapOvr>
    <a:masterClrMapping/>
  </p:clrMapOvr>
  <p:transition/>
</p:sldLayout>
</file>

<file path=ppt/slideMasters/_rels/slideMaster1.xml.rels><?xml version="1.0" encoding="UTF-8" standalone="yes"?>
<Relationships xmlns="http://schemas.openxmlformats.org/package/2006/relationships"><Relationship Id="rId46" Type="http://schemas.openxmlformats.org/officeDocument/2006/relationships/slideLayout" Target="../slideLayouts/slideLayout46.xml"/><Relationship Id="rId47" Type="http://schemas.openxmlformats.org/officeDocument/2006/relationships/theme" Target="../theme/theme1.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Lst>
  <p:transition/>
  <p:txStyles>
    <p:titleStyle>
      <a:lvl1pPr algn="l" rtl="0" eaLnBrk="1" fontAlgn="base" hangingPunct="1">
        <a:spcBef>
          <a:spcPct val="0"/>
        </a:spcBef>
        <a:spcAft>
          <a:spcPct val="0"/>
        </a:spcAft>
        <a:defRPr sz="3000" b="1">
          <a:solidFill>
            <a:srgbClr val="FFFFFF"/>
          </a:solidFill>
          <a:latin typeface="+mj-lt"/>
          <a:ea typeface="+mj-ea"/>
          <a:cs typeface="+mj-cs"/>
          <a:sym typeface="Helvetica Neue" charset="0"/>
        </a:defRPr>
      </a:lvl1pPr>
      <a:lvl2pPr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57200"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14400"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371600"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28800"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42900" indent="-342900" algn="l" rtl="0" eaLnBrk="1" fontAlgn="base" hangingPunct="1">
        <a:spcBef>
          <a:spcPts val="800"/>
        </a:spcBef>
        <a:spcAft>
          <a:spcPct val="0"/>
        </a:spcAft>
        <a:defRPr sz="1400">
          <a:solidFill>
            <a:schemeClr val="tx1"/>
          </a:solidFill>
          <a:latin typeface="+mn-lt"/>
          <a:ea typeface="+mn-ea"/>
          <a:cs typeface="+mn-cs"/>
          <a:sym typeface="Helvetica Neue" charset="0"/>
        </a:defRPr>
      </a:lvl1pPr>
      <a:lvl2pPr marL="127000" indent="-127000" algn="l" rtl="0" eaLnBrk="1" fontAlgn="base" hangingPunct="1">
        <a:spcBef>
          <a:spcPts val="400"/>
        </a:spcBef>
        <a:spcAft>
          <a:spcPct val="0"/>
        </a:spcAft>
        <a:buClr>
          <a:srgbClr val="828282"/>
        </a:buClr>
        <a:buSzPct val="100000"/>
        <a:buFont typeface="Arial" charset="0"/>
        <a:buChar char="•"/>
        <a:defRPr sz="1200">
          <a:solidFill>
            <a:srgbClr val="828282"/>
          </a:solidFill>
          <a:latin typeface="Arial" charset="0"/>
          <a:ea typeface="+mn-ea"/>
          <a:cs typeface="+mn-cs"/>
          <a:sym typeface="Arial" charset="0"/>
        </a:defRPr>
      </a:lvl2pPr>
      <a:lvl3pPr marL="393700" indent="-127000" algn="l" rtl="0" eaLnBrk="1" fontAlgn="base" hangingPunct="1">
        <a:spcBef>
          <a:spcPts val="600"/>
        </a:spcBef>
        <a:spcAft>
          <a:spcPct val="0"/>
        </a:spcAft>
        <a:buClr>
          <a:srgbClr val="828282"/>
        </a:buClr>
        <a:buSzPct val="100000"/>
        <a:buFont typeface="Helvetica Neue" charset="0"/>
        <a:buChar char="-"/>
        <a:defRPr sz="1200">
          <a:solidFill>
            <a:srgbClr val="828282"/>
          </a:solidFill>
          <a:latin typeface="+mn-lt"/>
          <a:ea typeface="+mn-ea"/>
          <a:cs typeface="+mn-cs"/>
          <a:sym typeface="Helvetica Neue" charset="0"/>
        </a:defRPr>
      </a:lvl3pPr>
      <a:lvl4pPr marL="15621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4pPr>
      <a:lvl5pPr marL="20193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5pPr>
      <a:lvl6pPr marL="24765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6pPr>
      <a:lvl7pPr marL="29337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7pPr>
      <a:lvl8pPr marL="33909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8pPr>
      <a:lvl9pPr marL="38481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s://www.boundless.com/u-s-history" TargetMode="External"/><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sa/3.0/" TargetMode="External"/><Relationship Id="rId4" Type="http://schemas.openxmlformats.org/officeDocument/2006/relationships/hyperlink" Target="http://en.wikipedia.org/wiki/Brown_v._Board_of_Education" TargetMode="External"/><Relationship Id="rId5" Type="http://schemas.openxmlformats.org/officeDocument/2006/relationships/hyperlink" Target="https://www.boundless.com/image/brown-vs-board-of-education" TargetMode="External"/><Relationship Id="rId6"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Earl_Warren" TargetMode="External"/><Relationship Id="rId5" Type="http://schemas.openxmlformats.org/officeDocument/2006/relationships/hyperlink" Target="https://www.boundless.com/image/chief-justice-earl-warren" TargetMode="External"/><Relationship Id="rId6" Type="http://schemas.openxmlformats.org/officeDocument/2006/relationships/image" Target="../media/image11.jpeg"/><Relationship Id="rId1" Type="http://schemas.openxmlformats.org/officeDocument/2006/relationships/slideLayout" Target="../slideLayouts/slideLayout16.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Warren_Court" TargetMode="External"/><Relationship Id="rId5" Type="http://schemas.openxmlformats.org/officeDocument/2006/relationships/hyperlink" Target="https://www.boundless.com/image/1953-supreme-court" TargetMode="External"/><Relationship Id="rId6" Type="http://schemas.openxmlformats.org/officeDocument/2006/relationships/image" Target="../media/image6.jpeg"/><Relationship Id="rId1" Type="http://schemas.openxmlformats.org/officeDocument/2006/relationships/slideLayout" Target="../slideLayouts/slideLayout17.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Foreign_policy_of_the_John_F._Kennedy_administration" TargetMode="External"/><Relationship Id="rId5" Type="http://schemas.openxmlformats.org/officeDocument/2006/relationships/hyperlink" Target="https://www.boundless.com/image/jfk-and-africa" TargetMode="External"/><Relationship Id="rId6" Type="http://schemas.openxmlformats.org/officeDocument/2006/relationships/image" Target="../media/image5.jpeg"/><Relationship Id="rId1" Type="http://schemas.openxmlformats.org/officeDocument/2006/relationships/slideLayout" Target="../slideLayouts/slideLayout18.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Alliance_for_Progress" TargetMode="External"/><Relationship Id="rId5" Type="http://schemas.openxmlformats.org/officeDocument/2006/relationships/hyperlink" Target="https://www.boundless.com/image/alliance-for-progress" TargetMode="External"/><Relationship Id="rId6" Type="http://schemas.openxmlformats.org/officeDocument/2006/relationships/image" Target="../media/image12.jpeg"/><Relationship Id="rId1" Type="http://schemas.openxmlformats.org/officeDocument/2006/relationships/slideLayout" Target="../slideLayouts/slideLayout19.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File:Is_this_tomorrow.jpg" TargetMode="External"/><Relationship Id="rId5" Type="http://schemas.openxmlformats.org/officeDocument/2006/relationships/hyperlink" Target="https://www.boundless.com/image/this-is-tomorrow" TargetMode="External"/><Relationship Id="rId6" Type="http://schemas.openxmlformats.org/officeDocument/2006/relationships/image" Target="../media/image13.jpeg"/><Relationship Id="rId1" Type="http://schemas.openxmlformats.org/officeDocument/2006/relationships/slideLayout" Target="../slideLayouts/slideLayout20.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Vienna_summit" TargetMode="External"/><Relationship Id="rId5" Type="http://schemas.openxmlformats.org/officeDocument/2006/relationships/hyperlink" Target="https://www.boundless.com/image/vienna-summit" TargetMode="External"/><Relationship Id="rId6" Type="http://schemas.openxmlformats.org/officeDocument/2006/relationships/image" Target="../media/image4.jpeg"/><Relationship Id="rId1" Type="http://schemas.openxmlformats.org/officeDocument/2006/relationships/slideLayout" Target="../slideLayouts/slideLayout21.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State_funeral_of_John_F._Kennedy" TargetMode="External"/><Relationship Id="rId5" Type="http://schemas.openxmlformats.org/officeDocument/2006/relationships/hyperlink" Target="https://www.boundless.com/image/jfk-s-funeral" TargetMode="External"/><Relationship Id="rId6" Type="http://schemas.openxmlformats.org/officeDocument/2006/relationships/image" Target="../media/image9.jpeg"/><Relationship Id="rId1" Type="http://schemas.openxmlformats.org/officeDocument/2006/relationships/slideLayout" Target="../slideLayouts/slideLayout2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john-f-kennedy-administration-222/the-john-f-kennedy-administration-1238-9767" TargetMode="External"/><Relationship Id="rId5" Type="http://schemas.openxmlformats.org/officeDocument/2006/relationships/hyperlink" Target="https://www.boundless.com/image/ask-not-what-your-country-can-do-for-you" TargetMode="External"/><Relationship Id="rId6" Type="http://schemas.openxmlformats.org/officeDocument/2006/relationships/image" Target="../media/image1.jpeg"/><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1960_South_Vietnamese_coup_attempt" TargetMode="External"/><Relationship Id="rId5" Type="http://schemas.openxmlformats.org/officeDocument/2006/relationships/hyperlink" Target="https://www.boundless.com/image/south-vietnam-president" TargetMode="External"/><Relationship Id="rId6" Type="http://schemas.openxmlformats.org/officeDocument/2006/relationships/image" Target="../media/image14.gif"/><Relationship Id="rId1" Type="http://schemas.openxmlformats.org/officeDocument/2006/relationships/slideLayout" Target="../slideLayouts/slideLayout23.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commons.wikimedia.org/wiki/File:ARVN_in_action_HD-SN-99-02062.JPEG" TargetMode="External"/><Relationship Id="rId5" Type="http://schemas.openxmlformats.org/officeDocument/2006/relationships/hyperlink" Target="https://www.boundless.com/image/south-vietnamese-troops" TargetMode="External"/><Relationship Id="rId6" Type="http://schemas.openxmlformats.org/officeDocument/2006/relationships/image" Target="../media/image8.jpeg"/><Relationship Id="rId1" Type="http://schemas.openxmlformats.org/officeDocument/2006/relationships/slideLayout" Target="../slideLayouts/slideLayout24.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Jfk%23Presidency" TargetMode="External"/><Relationship Id="rId5" Type="http://schemas.openxmlformats.org/officeDocument/2006/relationships/hyperlink" Target="https://www.boundless.com/image/jfk-inaguration" TargetMode="External"/><Relationship Id="rId6" Type="http://schemas.openxmlformats.org/officeDocument/2006/relationships/image" Target="../media/image15.jpeg"/><Relationship Id="rId1" Type="http://schemas.openxmlformats.org/officeDocument/2006/relationships/slideLayout" Target="../slideLayouts/slideLayout25.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commons.wikimedia.org/wiki/File:Kennedy_greeting_Peace_Corps_volunteers,_1961.jpg" TargetMode="External"/><Relationship Id="rId5" Type="http://schemas.openxmlformats.org/officeDocument/2006/relationships/hyperlink" Target="https://www.boundless.com/image/peace-corps" TargetMode="External"/><Relationship Id="rId6" Type="http://schemas.openxmlformats.org/officeDocument/2006/relationships/image" Target="../media/image16.jpeg"/><Relationship Id="rId1" Type="http://schemas.openxmlformats.org/officeDocument/2006/relationships/slideLayout" Target="../slideLayouts/slideLayout26.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www.boundless.com/image/ask-not-what-your-country-can-do-for-you" TargetMode="External"/><Relationship Id="rId4" Type="http://schemas.openxmlformats.org/officeDocument/2006/relationships/image" Target="../media/image1.jpeg"/><Relationship Id="rId1" Type="http://schemas.openxmlformats.org/officeDocument/2006/relationships/slideLayout" Target="../slideLayouts/slideLayout27.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Cuban_Missile_Crisis" TargetMode="External"/><Relationship Id="rId5" Type="http://schemas.openxmlformats.org/officeDocument/2006/relationships/hyperlink" Target="https://www.boundless.com/image/naval-blockade" TargetMode="External"/><Relationship Id="rId6" Type="http://schemas.openxmlformats.org/officeDocument/2006/relationships/image" Target="../media/image17.jpeg"/><Relationship Id="rId1" Type="http://schemas.openxmlformats.org/officeDocument/2006/relationships/slideLayout" Target="../slideLayouts/slideLayout28.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Cuban_Missile_Crisis" TargetMode="External"/><Relationship Id="rId5" Type="http://schemas.openxmlformats.org/officeDocument/2006/relationships/hyperlink" Target="https://www.boundless.com/image/reconnaissance-photos" TargetMode="External"/><Relationship Id="rId6" Type="http://schemas.openxmlformats.org/officeDocument/2006/relationships/image" Target="../media/image18.jpeg"/><Relationship Id="rId1" Type="http://schemas.openxmlformats.org/officeDocument/2006/relationships/slideLayout" Target="../slideLayouts/slideLayout29.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4" Type="http://schemas.openxmlformats.org/officeDocument/2006/relationships/hyperlink" Target="http://en.wikipedia.org/wiki/Kennedy_Doctrine" TargetMode="External"/><Relationship Id="rId5" Type="http://schemas.openxmlformats.org/officeDocument/2006/relationships/hyperlink" Target="https://www.boundless.com/image/containment-of-cuba" TargetMode="External"/><Relationship Id="rId6" Type="http://schemas.openxmlformats.org/officeDocument/2006/relationships/image" Target="../media/image7.jpeg"/><Relationship Id="rId1" Type="http://schemas.openxmlformats.org/officeDocument/2006/relationships/slideLayout" Target="../slideLayouts/slideLayout30.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png"/><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3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john-f-kennedy-administration-222/the-hour-of-maximum-danger-1239-8797" TargetMode="External"/><Relationship Id="rId5" Type="http://schemas.openxmlformats.org/officeDocument/2006/relationships/hyperlink" Target="https://www.boundless.com/image/vienna-summit" TargetMode="External"/><Relationship Id="rId6"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3.png"/><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34.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png"/><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36.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3.png"/><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38.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3.png"/><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40.xml"/><Relationship Id="rId2"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3.png"/><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4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john-f-kennedy-administration-222/new-approaches-to-the-third-world-1240-8617" TargetMode="External"/><Relationship Id="rId5" Type="http://schemas.openxmlformats.org/officeDocument/2006/relationships/hyperlink" Target="https://www.boundless.com/image/jfk-and-africa" TargetMode="External"/><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3.png"/><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hyperlink" Target="http://www.boundless.com" TargetMode="External"/><Relationship Id="rId4" Type="http://schemas.openxmlformats.org/officeDocument/2006/relationships/hyperlink" Target="http://creativecommons.org/licenses/by-sa/3.0/" TargetMode="External"/><Relationship Id="rId5" Type="http://schemas.openxmlformats.org/officeDocument/2006/relationships/hyperlink" Target="http://www.boundless.com/" TargetMode="External"/><Relationship Id="rId1" Type="http://schemas.openxmlformats.org/officeDocument/2006/relationships/slideLayout" Target="../slideLayouts/slideLayout44.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11" Type="http://schemas.openxmlformats.org/officeDocument/2006/relationships/hyperlink" Target="http://en.wikipedia.org/wiki/African%20Nationalism" TargetMode="External"/><Relationship Id="rId12" Type="http://schemas.openxmlformats.org/officeDocument/2006/relationships/hyperlink" Target="http://en.wikipedia.org/wiki/Gamal%20Abdel%20Nasser" TargetMode="External"/><Relationship Id="rId13" Type="http://schemas.openxmlformats.org/officeDocument/2006/relationships/hyperlink" Target="http://en.wikipedia.org/wiki/Kennedy_Doctrine" TargetMode="External"/><Relationship Id="rId14" Type="http://schemas.openxmlformats.org/officeDocument/2006/relationships/hyperlink" Target="http://en.wikipedia.org/wiki/Kennedy%20Doctrine" TargetMode="External"/><Relationship Id="rId15" Type="http://schemas.openxmlformats.org/officeDocument/2006/relationships/hyperlink" Target="http://en.wikipedia.org/wiki/Berlin%20Crisis%20of%201961" TargetMode="External"/><Relationship Id="rId16" Type="http://schemas.openxmlformats.org/officeDocument/2006/relationships/hyperlink" Target="http://en.wikipedia.org/wiki/Bay%20of%20Pigs%20Invasion" TargetMode="External"/><Relationship Id="rId17" Type="http://schemas.openxmlformats.org/officeDocument/2006/relationships/hyperlink" Target="http://en.wikipedia.org/wiki/Assassination_of_John_F._Kennedy" TargetMode="External"/><Relationship Id="rId18" Type="http://schemas.openxmlformats.org/officeDocument/2006/relationships/image" Target="../media/image3.png"/><Relationship Id="rId19" Type="http://schemas.openxmlformats.org/officeDocument/2006/relationships/image" Target="../media/image2.png"/><Relationship Id="rId1" Type="http://schemas.openxmlformats.org/officeDocument/2006/relationships/slideLayout" Target="../slideLayouts/slideLayout45.xml"/><Relationship Id="rId2" Type="http://schemas.openxmlformats.org/officeDocument/2006/relationships/hyperlink" Target="http://creativecommons.org/licenses/by-sa/3.0/" TargetMode="External"/><Relationship Id="rId3" Type="http://schemas.openxmlformats.org/officeDocument/2006/relationships/hyperlink" Target="http://en.wikipedia.org/wiki/Warren_Court" TargetMode="External"/><Relationship Id="rId4" Type="http://schemas.openxmlformats.org/officeDocument/2006/relationships/hyperlink" Target="http://en.wikipedia.org/wiki/Earl%20Warren" TargetMode="External"/><Relationship Id="rId5" Type="http://schemas.openxmlformats.org/officeDocument/2006/relationships/hyperlink" Target="http://en.wikipedia.org/wiki/Warren%20Court" TargetMode="External"/><Relationship Id="rId6" Type="http://schemas.openxmlformats.org/officeDocument/2006/relationships/hyperlink" Target="http://en.wikipedia.org/wiki/Brown%20v.%20Board%20of%20Education" TargetMode="External"/><Relationship Id="rId7" Type="http://schemas.openxmlformats.org/officeDocument/2006/relationships/hyperlink" Target="http://en.wikipedia.org/wiki/Alliance_for_Progress" TargetMode="External"/><Relationship Id="rId8" Type="http://schemas.openxmlformats.org/officeDocument/2006/relationships/hyperlink" Target="http://en.wikipedia.org/wiki/John_F._Kennedy" TargetMode="External"/><Relationship Id="rId9" Type="http://schemas.openxmlformats.org/officeDocument/2006/relationships/hyperlink" Target="http://en.wikipedia.org/wiki/Foreign_policy_of_the_John_F._Kennedy_administration" TargetMode="External"/><Relationship Id="rId10" Type="http://schemas.openxmlformats.org/officeDocument/2006/relationships/hyperlink" Target="http://en.wikipedia.org/wiki/Alliance%20for%20Progress" TargetMode="External"/></Relationships>
</file>

<file path=ppt/slides/_rels/slide43.xml.rels><?xml version="1.0" encoding="UTF-8" standalone="yes"?>
<Relationships xmlns="http://schemas.openxmlformats.org/package/2006/relationships"><Relationship Id="rId9" Type="http://schemas.openxmlformats.org/officeDocument/2006/relationships/hyperlink" Target="http://en.wikipedia.org/wiki/Ngo%20Dinh%20Diem" TargetMode="External"/><Relationship Id="rId20" Type="http://schemas.openxmlformats.org/officeDocument/2006/relationships/hyperlink" Target="http://en.wikipedia.org/wiki/Cuban%20Missile%20Crisis" TargetMode="External"/><Relationship Id="rId21" Type="http://schemas.openxmlformats.org/officeDocument/2006/relationships/hyperlink" Target="http://en.wikipedia.org/wiki/Hotline%20Agreement" TargetMode="External"/><Relationship Id="rId22" Type="http://schemas.openxmlformats.org/officeDocument/2006/relationships/image" Target="../media/image3.png"/><Relationship Id="rId23" Type="http://schemas.openxmlformats.org/officeDocument/2006/relationships/image" Target="../media/image2.png"/><Relationship Id="rId10" Type="http://schemas.openxmlformats.org/officeDocument/2006/relationships/hyperlink" Target="http://en.wikipedia.org/wiki/Military%20Assistance%20Command%20Vietnam" TargetMode="External"/><Relationship Id="rId11" Type="http://schemas.openxmlformats.org/officeDocument/2006/relationships/hyperlink" Target="http://en.wikipedia.org/wiki/Foreign%20Assistance%20Act%20of%201962" TargetMode="External"/><Relationship Id="rId12" Type="http://schemas.openxmlformats.org/officeDocument/2006/relationships/hyperlink" Target="http://en.wikipedia.org/wiki/Role_of_the_United_States_in_the_Vietnam_War%23John_F._Kennedy_.281961.E2.80.931963.29" TargetMode="External"/><Relationship Id="rId13" Type="http://schemas.openxmlformats.org/officeDocument/2006/relationships/hyperlink" Target="http://en.wikipedia.org/wiki/Military_history_of_the_United_States%23Vietnam_War_.281955.E2.80.931975.29" TargetMode="External"/><Relationship Id="rId14" Type="http://schemas.openxmlformats.org/officeDocument/2006/relationships/hyperlink" Target="http://en.wikipedia.org/wiki/Jfk%23Presidency" TargetMode="External"/><Relationship Id="rId15" Type="http://schemas.openxmlformats.org/officeDocument/2006/relationships/hyperlink" Target="http://en.wikipedia.org/wiki/New%20Frontier" TargetMode="External"/><Relationship Id="rId16" Type="http://schemas.openxmlformats.org/officeDocument/2006/relationships/hyperlink" Target="http://en.wikipedia.org/wiki/Immigration%20and%20Nationality%20Act%20of%201965" TargetMode="External"/><Relationship Id="rId17" Type="http://schemas.openxmlformats.org/officeDocument/2006/relationships/hyperlink" Target="http://en.wiktionary.org/wiki/containment" TargetMode="External"/><Relationship Id="rId18" Type="http://schemas.openxmlformats.org/officeDocument/2006/relationships/hyperlink" Target="http://en.wikipedia.org/wiki/Cuban_Missile_Crisis" TargetMode="External"/><Relationship Id="rId19" Type="http://schemas.openxmlformats.org/officeDocument/2006/relationships/hyperlink" Target="http://en.wiktionary.org/wiki/blockade" TargetMode="External"/><Relationship Id="rId1" Type="http://schemas.openxmlformats.org/officeDocument/2006/relationships/slideLayout" Target="../slideLayouts/slideLayout46.xml"/><Relationship Id="rId2" Type="http://schemas.openxmlformats.org/officeDocument/2006/relationships/hyperlink" Target="http://creativecommons.org/licenses/by-sa/3.0/" TargetMode="External"/><Relationship Id="rId3" Type="http://schemas.openxmlformats.org/officeDocument/2006/relationships/hyperlink" Target="http://en.wikipedia.org/wiki/John_F._Kennedy%23Assassination" TargetMode="External"/><Relationship Id="rId4" Type="http://schemas.openxmlformats.org/officeDocument/2006/relationships/hyperlink" Target="http://en.wikipedia.org/wiki/Lee%20Harvey%20Oswald" TargetMode="External"/><Relationship Id="rId5" Type="http://schemas.openxmlformats.org/officeDocument/2006/relationships/hyperlink" Target="http://en.wikipedia.org/wiki/Jack%20Ruby" TargetMode="External"/><Relationship Id="rId6" Type="http://schemas.openxmlformats.org/officeDocument/2006/relationships/hyperlink" Target="http://en.wikipedia.org/wiki/Warren%20Commission" TargetMode="External"/><Relationship Id="rId7" Type="http://schemas.openxmlformats.org/officeDocument/2006/relationships/hyperlink" Target="http://en.wikipedia.org/wiki/Vietnam_War%23During_John_F._Kennedy.27s_administration.2C_1961.E2.80.931963" TargetMode="External"/><Relationship Id="rId8" Type="http://schemas.openxmlformats.org/officeDocument/2006/relationships/hyperlink" Target="http://en.wikipedia.org/wiki/Foreign_policy_of_the_John_F._Kennedy_administra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john-f-kennedy-administration-222/the-warren-court-1241-8616" TargetMode="External"/><Relationship Id="rId5" Type="http://schemas.openxmlformats.org/officeDocument/2006/relationships/hyperlink" Target="https://www.boundless.com/image/1953-supreme-court" TargetMode="External"/><Relationship Id="rId6" Type="http://schemas.openxmlformats.org/officeDocument/2006/relationships/image" Target="../media/image6.jpeg"/><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john-f-kennedy-administration-222/the-cuban-missile-crisis-1242-9768" TargetMode="External"/><Relationship Id="rId5" Type="http://schemas.openxmlformats.org/officeDocument/2006/relationships/hyperlink" Target="https://www.boundless.com/image/containment-of-cuba" TargetMode="External"/><Relationship Id="rId6" Type="http://schemas.openxmlformats.org/officeDocument/2006/relationships/image" Target="../media/image7.jpe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john-f-kennedy-administration-222/a-growing-war-in-vietnam-1243-9281" TargetMode="External"/><Relationship Id="rId5" Type="http://schemas.openxmlformats.org/officeDocument/2006/relationships/hyperlink" Target="https://www.boundless.com/image/south-vietnamese-troops" TargetMode="External"/><Relationship Id="rId6" Type="http://schemas.openxmlformats.org/officeDocument/2006/relationships/image" Target="../media/image8.jpeg"/><Relationship Id="rId1" Type="http://schemas.openxmlformats.org/officeDocument/2006/relationships/slideLayout" Target="../slideLayouts/slideLayout10.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boundless.com/u-s-history/textbooks/boundless-u-s-history-textbook/the-sixties-1960-1969-29/the-john-f-kennedy-administration-222/kennedy-s-assassination-1244-9280" TargetMode="External"/><Relationship Id="rId5" Type="http://schemas.openxmlformats.org/officeDocument/2006/relationships/hyperlink" Target="https://www.boundless.com/image/jfk-s-funeral" TargetMode="External"/><Relationship Id="rId6" Type="http://schemas.openxmlformats.org/officeDocument/2006/relationships/image" Target="../media/image9.jpeg"/><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ectionimage.jpg"/>
          <p:cNvPicPr>
            <a:picLocks noChangeAspect="1"/>
          </p:cNvPicPr>
          <p:nvPr/>
        </p:nvPicPr>
        <p:blipFill>
          <a:blip r:embed="rId2">
            <a:extLst>
              <a:ext uri="{13d38ef3c56ca5d408aa18c7d190fc71}">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2400" y="1447800"/>
            <a:ext cx="2768600" cy="2076450"/>
          </a:xfrm>
          <a:prstGeom prst="rect">
            <a:avLst/>
          </a:prstGeom>
        </p:spPr>
      </p:pic>
      <p:sp>
        <p:nvSpPr>
          <p:cNvPr id="22" name="Text Placeholder 21"/>
          <p:cNvSpPr>
            <a:spLocks noGrp="1"/>
          </p:cNvSpPr>
          <p:nvPr>
            <p:ph type="body" sz="quarter" idx="10"/>
          </p:nvPr>
        </p:nvSpPr>
        <p:spPr>
          <a:xfrm>
            <a:off x="3231005" y="1371600"/>
            <a:ext cx="5664901" cy="4800600"/>
          </a:xfrm>
        </p:spPr>
        <p:txBody>
          <a:bodyPr/>
          <a:lstStyle/>
          <a:p>
            <a:pPr marL="115888" indent="-115888"/>
            <a:r>
              <a:rPr lang="en-US" dirty="0" smtClean="0"/>
              <a:t>The John F. Kennedy Administration</a:t>
            </a:r>
          </a:p>
          <a:p>
            <a:pPr marL="115888" indent="-115888"/>
            <a:r>
              <a:rPr lang="en-US" dirty="0" smtClean="0"/>
              <a:t>"The Hour of Maximum Danger"</a:t>
            </a:r>
          </a:p>
          <a:p>
            <a:pPr marL="115888" indent="-115888"/>
            <a:r>
              <a:rPr lang="en-US" dirty="0"/>
              <a:t>New Approaches to the Third World </a:t>
            </a:r>
            <a:endParaRPr lang="en-US" dirty="0" smtClean="0"/>
          </a:p>
          <a:p>
            <a:pPr marL="115888" indent="-115888"/>
            <a:r>
              <a:rPr lang="en-US" dirty="0"/>
              <a:t>The Warren Court </a:t>
            </a:r>
            <a:endParaRPr lang="en-US" dirty="0" smtClean="0"/>
          </a:p>
          <a:p>
            <a:pPr marL="115888" indent="-115888"/>
            <a:r>
              <a:rPr lang="en-US" dirty="0"/>
              <a:t>The Cuban Missile Crisis </a:t>
            </a:r>
            <a:endParaRPr lang="en-US" dirty="0" smtClean="0"/>
          </a:p>
          <a:p>
            <a:pPr marL="115888" indent="-115888"/>
            <a:r>
              <a:rPr lang="en-US" dirty="0"/>
              <a:t>A Growing War in Vietnam </a:t>
            </a:r>
            <a:endParaRPr lang="en-US" dirty="0" smtClean="0"/>
          </a:p>
          <a:p>
            <a:pPr marL="115888" indent="-115888"/>
            <a:r>
              <a:rPr lang="en-US" dirty="0"/>
              <a:t>Kennedy's Assassination </a:t>
            </a:r>
            <a:endParaRPr lang="en-US" dirty="0" smtClean="0"/>
          </a:p>
        </p:txBody>
      </p:sp>
      <p:sp>
        <p:nvSpPr>
          <p:cNvPr id="21" name="Title 20"/>
          <p:cNvSpPr>
            <a:spLocks noGrp="1"/>
          </p:cNvSpPr>
          <p:nvPr>
            <p:ph type="title"/>
          </p:nvPr>
        </p:nvSpPr>
        <p:spPr>
          <a:xfrm>
            <a:off x="152400" y="381000"/>
            <a:ext cx="8686800" cy="685800"/>
          </a:xfrm>
        </p:spPr>
        <p:txBody>
          <a:bodyPr/>
          <a:lstStyle/>
          <a:p>
            <a:r>
              <a:rPr lang="en-US" dirty="0" smtClean="0"/>
              <a:t>The John F. Kennedy Administration</a:t>
            </a:r>
            <a:endParaRPr lang="en-US" dirty="0"/>
          </a:p>
        </p:txBody>
      </p:sp>
      <p:sp>
        <p:nvSpPr>
          <p:cNvPr id="5"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John F. Kennedy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sp>
        <p:nvSpPr>
          <p:cNvPr id="7" name="Line 6"/>
          <p:cNvSpPr>
            <a:spLocks noChangeShapeType="1"/>
          </p:cNvSpPr>
          <p:nvPr/>
        </p:nvSpPr>
        <p:spPr bwMode="auto">
          <a:xfrm>
            <a:off x="152400" y="1143000"/>
            <a:ext cx="87709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1"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2" name="Picture 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3" name="Rectangle 8"/>
          <p:cNvSpPr>
            <a:spLocks/>
          </p:cNvSpPr>
          <p:nvPr/>
        </p:nvSpPr>
        <p:spPr bwMode="auto">
          <a:xfrm>
            <a:off x="3962400" y="64770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pic>
        <p:nvPicPr>
          <p:cNvPr id="14" name="Picture 8"/>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20" name="Rectangle 10"/>
          <p:cNvSpPr>
            <a:spLocks/>
          </p:cNvSpPr>
          <p:nvPr/>
        </p:nvSpPr>
        <p:spPr bwMode="auto">
          <a:xfrm>
            <a:off x="1676400" y="6629400"/>
            <a:ext cx="66167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5"/>
              </a:rPr>
              <a:t>www.boundless.com/u-s-history</a:t>
            </a:r>
            <a:endParaRPr lang="en-US" sz="800" u="sng" dirty="0">
              <a:solidFill>
                <a:srgbClr val="FFFFFF"/>
              </a:solidFill>
              <a:latin typeface="Arial"/>
              <a:ea typeface="ＭＳ Ｐゴシック" charset="0"/>
              <a:cs typeface="Arial"/>
              <a:sym typeface="Helvetica Neue"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2285756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terms</a:t>
            </a:r>
            <a:endParaRPr lang="en-US" dirty="0"/>
          </a:p>
        </p:txBody>
      </p:sp>
      <p:sp>
        <p:nvSpPr>
          <p:cNvPr id="10" name="Text Placeholder 9"/>
          <p:cNvSpPr>
            <a:spLocks noGrp="1"/>
          </p:cNvSpPr>
          <p:nvPr>
            <p:ph type="body" sz="quarter" idx="10"/>
          </p:nvPr>
        </p:nvSpPr>
        <p:spPr/>
        <p:txBody>
          <a:bodyPr/>
          <a:lstStyle/>
          <a:p>
            <a:r>
              <a:rPr lang="en-US" sz="1200" dirty="0" smtClean="0"/>
              <a:t>African Nationalism </a:t>
            </a:r>
            <a:r>
              <a:rPr lang="en-US" sz="1200" dirty="0" smtClean="0">
                <a:solidFill>
                  <a:schemeClr val="bg2"/>
                </a:solidFill>
              </a:rPr>
              <a:t>The nationalist political movement for the acknowledgment of African tribes by instituting their own states, as well as the safeguarding of their indigenous customs.</a:t>
            </a:r>
          </a:p>
          <a:p>
            <a:r>
              <a:rPr lang="en-US" sz="1200" dirty="0" smtClean="0"/>
              <a:t>Alliance for Progress </a:t>
            </a:r>
            <a:r>
              <a:rPr lang="en-US" sz="1200" dirty="0" smtClean="0">
                <a:solidFill>
                  <a:schemeClr val="bg2"/>
                </a:solidFill>
              </a:rPr>
              <a:t>A plan and program initiated by U.S. President John F. Kennedy in 1961 which aimed to establish economic cooperation between the U.S. and Latin America.</a:t>
            </a:r>
          </a:p>
          <a:p>
            <a:r>
              <a:rPr lang="en-US" sz="1200" dirty="0" smtClean="0"/>
              <a:t>Bay of Pigs Invasion </a:t>
            </a:r>
            <a:r>
              <a:rPr lang="en-US" sz="1200" dirty="0">
                <a:solidFill>
                  <a:schemeClr val="bg2"/>
                </a:solidFill>
              </a:rPr>
              <a:t>An unsuccessful action by a CIA-trained force of Cuban exiles in 1961 to invade southern Cuba, with support and encouragement from the U.S. government, in an attempt to overthrow the Cuban government of Fidel Castro.</a:t>
            </a:r>
          </a:p>
          <a:p>
            <a:r>
              <a:rPr lang="en-US" sz="1200" dirty="0"/>
              <a:t>Berlin Crisis of 1961 </a:t>
            </a:r>
            <a:r>
              <a:rPr lang="en-US" sz="1200" dirty="0">
                <a:solidFill>
                  <a:schemeClr val="bg2"/>
                </a:solidFill>
              </a:rPr>
              <a:t>The Berlin Crisis of 1961 (June 4–November 9, 1961) was the last major politico-military European incident of the Cold War.The U.S.S.R. provoked the Berlin Crisis with an ultimatum demanding the withdrawal of Western armed forces from West Berlin—culminating with the city's de facto partition with the East German erection of the Berlin Wall.</a:t>
            </a:r>
          </a:p>
          <a:p>
            <a:r>
              <a:rPr lang="en-US" sz="1200" dirty="0"/>
              <a:t>blockade </a:t>
            </a:r>
            <a:r>
              <a:rPr lang="en-US" sz="1200" dirty="0">
                <a:solidFill>
                  <a:schemeClr val="bg2"/>
                </a:solidFill>
              </a:rPr>
              <a:t>By extension, any form of formal isolation of something, especially with the force of law or arms.</a:t>
            </a:r>
          </a:p>
          <a:p>
            <a:r>
              <a:rPr lang="en-US" sz="1200" dirty="0"/>
              <a:t>Brown v. Board of Education </a:t>
            </a:r>
            <a:r>
              <a:rPr lang="en-US" sz="1200" dirty="0">
                <a:solidFill>
                  <a:schemeClr val="bg2"/>
                </a:solidFill>
              </a:rPr>
              <a:t>(1954) A landmark United States Supreme Court case in which the Court declared state laws establishing separate public schools for black and white students unconstitutional.</a:t>
            </a:r>
          </a:p>
          <a:p>
            <a:r>
              <a:rPr lang="en-US" sz="1200" dirty="0"/>
              <a:t>containment </a:t>
            </a:r>
            <a:r>
              <a:rPr lang="en-US" sz="1200" dirty="0">
                <a:solidFill>
                  <a:schemeClr val="bg2"/>
                </a:solidFill>
              </a:rPr>
              <a:t>A United States policy using numerous strategies to prevent the spread of communism abroad.A component of the Cold War, this policy was a response to a series of moves by the Soviet Union to enlarge communist influence in Eastern Europe, China, Korea, and Vietnam.It represented a middle-ground position between détente and rollback.</a:t>
            </a:r>
          </a:p>
          <a:p>
            <a:r>
              <a:rPr lang="en-US" sz="1200" dirty="0"/>
              <a:t>Cuban Missile Crisis </a:t>
            </a:r>
            <a:r>
              <a:rPr lang="en-US" sz="1200" dirty="0">
                <a:solidFill>
                  <a:schemeClr val="bg2"/>
                </a:solidFill>
              </a:rPr>
              <a:t>A thirteen-day confrontation between the Soviet Union and Cuba on one side and the United States on the other; the crisis occurred in October 1962, during the Cold War.It is generally regarded as the moment in which the Cold War came closest to turning into a nuclear conflict</a:t>
            </a:r>
          </a:p>
          <a:p>
            <a:r>
              <a:rPr lang="en-US" sz="1200" dirty="0"/>
              <a:t>Earl Warren </a:t>
            </a:r>
            <a:r>
              <a:rPr lang="en-US" sz="1200" dirty="0">
                <a:solidFill>
                  <a:schemeClr val="bg2"/>
                </a:solidFill>
              </a:rPr>
              <a:t>Earl Warren (March 19, 1891 -July 9, 1974) was an American jurist and politician who served as the fourteenth Chief Justice of the United States (1953-1969) and the thirtieth Governor of California.He is known for the sweeping decisions of the Warren Court, which ended school segregation and transformed many areas of American law.</a:t>
            </a:r>
          </a:p>
          <a:p>
            <a:r>
              <a:rPr lang="en-US" sz="1200" dirty="0"/>
              <a:t>Foreign Assistance Act of 1962 </a:t>
            </a:r>
            <a:r>
              <a:rPr lang="en-US" sz="1200" dirty="0">
                <a:solidFill>
                  <a:schemeClr val="bg2"/>
                </a:solidFill>
              </a:rPr>
              <a:t>A United States Act of Congress.The Act reorganized the structure of existing U.S. foreign assistance programs, separated military from non-military aid, and created a new agency, the United States Agency for International Development (USAID) to administer those non-military, economic assistance programs.</a:t>
            </a:r>
          </a:p>
          <a:p>
            <a:r>
              <a:rPr lang="en-US" sz="1200" dirty="0"/>
              <a:t>Gamal Abdel Nasser </a:t>
            </a:r>
            <a:r>
              <a:rPr lang="en-US" sz="1200" dirty="0">
                <a:solidFill>
                  <a:schemeClr val="bg2"/>
                </a:solidFill>
              </a:rPr>
              <a:t>Gamal Abdel Nasser Hussein (15 January 1918 – 28 September 1970) was the second President of Egypt from 1956 until his death.Nasser is seen as one of the most important political figures in both modern Arab history and politics in the 20th century.</a:t>
            </a:r>
          </a:p>
          <a:p>
            <a:r>
              <a:rPr lang="en-US" sz="1200" dirty="0"/>
              <a:t>Hotline Agreement </a:t>
            </a:r>
            <a:r>
              <a:rPr lang="en-US" sz="1200" dirty="0" smtClean="0">
                <a:solidFill>
                  <a:schemeClr val="bg2"/>
                </a:solidFill>
              </a:rPr>
              <a:t>The Moscow–Washington hotline is a system that allows direct communication between the leaders of the United States and Russia.It was originally designed by Harris Corporation for communication between the United States and the Soviet Union.Also known as the "red telephone", the hotline linked the White House via the National Military Command Center with the Kremlin during the Cold War.</a:t>
            </a:r>
            <a:endParaRPr lang="en-US" sz="1200" dirty="0">
              <a:solidFill>
                <a:schemeClr val="bg2"/>
              </a:solidFill>
            </a:endParaRPr>
          </a:p>
        </p:txBody>
      </p:sp>
      <p:sp>
        <p:nvSpPr>
          <p:cNvPr id="3"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5"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6"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7"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8" name="Line 6"/>
          <p:cNvSpPr>
            <a:spLocks noChangeShapeType="1"/>
          </p:cNvSpPr>
          <p:nvPr/>
        </p:nvSpPr>
        <p:spPr bwMode="auto">
          <a:xfrm>
            <a:off x="228600" y="9144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lIns="0" tIns="0" rIns="0" bIns="0"/>
          <a:lstStyle/>
          <a:p>
            <a:endParaRPr lang="en-US"/>
          </a:p>
        </p:txBody>
      </p:sp>
      <p:sp>
        <p:nvSpPr>
          <p:cNvPr id="13" name="Rectangle 12"/>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4" name="Picture 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5" name="Picture 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6" name="Rectangle 8"/>
          <p:cNvSpPr>
            <a:spLocks/>
          </p:cNvSpPr>
          <p:nvPr/>
        </p:nvSpPr>
        <p:spPr bwMode="auto">
          <a:xfrm>
            <a:off x="3962400" y="65786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32068689"/>
      </p:ext>
    </p:extLst>
  </p:cSld>
  <p:clrMapOvr>
    <a:masterClrMapping/>
  </p:clrMapOv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n-US" sz="1200" dirty="0" smtClean="0"/>
              <a:t>Immigration and Nationality Act of 1965 </a:t>
            </a:r>
            <a:r>
              <a:rPr lang="en-US" sz="1200" dirty="0" smtClean="0">
                <a:solidFill>
                  <a:schemeClr val="bg2"/>
                </a:solidFill>
              </a:rPr>
              <a:t>A U.S. act that abolished the national origins quota system that had composed American immigration policy since the 1920s, replacing it with a preference system that focused on immigrants' skills and family relationships with citizens or U.S. residents.</a:t>
            </a:r>
          </a:p>
          <a:p>
            <a:r>
              <a:rPr lang="en-US" sz="1200" dirty="0"/>
              <a:t>Jack Ruby </a:t>
            </a:r>
            <a:r>
              <a:rPr lang="en-US" sz="1200" dirty="0">
                <a:solidFill>
                  <a:schemeClr val="bg2"/>
                </a:solidFill>
              </a:rPr>
              <a:t>Jack Ruby (March 25, 1911 – January 3, 1967) was convicted of the November 24, 1963 murder of Lee Harvey Oswald, the accused assassin of President John F. Kennedy.</a:t>
            </a:r>
          </a:p>
          <a:p>
            <a:r>
              <a:rPr lang="en-US" sz="1200" dirty="0"/>
              <a:t>Kennedy Doctrine </a:t>
            </a:r>
            <a:r>
              <a:rPr lang="en-US" sz="1200" dirty="0">
                <a:solidFill>
                  <a:schemeClr val="bg2"/>
                </a:solidFill>
              </a:rPr>
              <a:t>The foreign policy initiatives of JFK towards Latin America during his term in office between 1961 and 1963.Kennedy voiced support for the containment of Communism and the reversal of Communist progress in the Western Hemisphere.</a:t>
            </a:r>
          </a:p>
          <a:p>
            <a:r>
              <a:rPr lang="en-US" sz="1200" dirty="0"/>
              <a:t>Lee Harvey Oswald </a:t>
            </a:r>
            <a:r>
              <a:rPr lang="en-US" sz="1200" dirty="0">
                <a:solidFill>
                  <a:schemeClr val="bg2"/>
                </a:solidFill>
              </a:rPr>
              <a:t>Lee Harvey Oswald (October 18, 1939 – November 24, 1963) was, according to four government investigations, the sniper who assassinated John F. Kennedy, the 35th President of the United States, in Dallas, Texas, on November 22, 1963.</a:t>
            </a:r>
          </a:p>
          <a:p>
            <a:r>
              <a:rPr lang="en-US" sz="1200" dirty="0"/>
              <a:t>Military Assistance Command Vietnam </a:t>
            </a:r>
            <a:r>
              <a:rPr lang="en-US" sz="1200" dirty="0">
                <a:solidFill>
                  <a:schemeClr val="bg2"/>
                </a:solidFill>
              </a:rPr>
              <a:t>The U.S.Military Assistance Command, Vietnam, MACV, (mack vee), was the United States' unified command structure for all of its military forces in South Vietnam during the Vietnam War.</a:t>
            </a:r>
          </a:p>
          <a:p>
            <a:r>
              <a:rPr lang="en-US" sz="1200" dirty="0"/>
              <a:t>New Frontier </a:t>
            </a:r>
            <a:r>
              <a:rPr lang="en-US" sz="1200" dirty="0">
                <a:solidFill>
                  <a:schemeClr val="bg2"/>
                </a:solidFill>
              </a:rPr>
              <a:t>A phrase used by liberal Democratic presidential candidate John F. Kennedy at the 1960 United States Democratic National Convention as the Democratic slogan to inspire America to support him.The phrase developed into a label for his administration's domestic and foreign programs.</a:t>
            </a:r>
          </a:p>
          <a:p>
            <a:r>
              <a:rPr lang="en-US" sz="1200" dirty="0"/>
              <a:t>Ngo Dinh Diem </a:t>
            </a:r>
            <a:r>
              <a:rPr lang="en-US" sz="1200" dirty="0">
                <a:solidFill>
                  <a:schemeClr val="bg2"/>
                </a:solidFill>
              </a:rPr>
              <a:t>Ngô Đnh Diệm (3 January 1901–2 November 1963) was the first president of South Vietnam (1955–1963).Amid religious protests that garnered worldwide attention, Diệm lost the backing of his U.S. patrons and was assassinated, along with his brother, Ngô Đnh Nhu by Nguyễn Văn Nhung, the aide of ARVN General Dưng Văn Minh on 2 November 1963, during a coup d'état that deposed his government and spread instability across South Vietnam.</a:t>
            </a:r>
          </a:p>
          <a:p>
            <a:r>
              <a:rPr lang="en-US" sz="1200" dirty="0"/>
              <a:t>Warren Commission </a:t>
            </a:r>
            <a:r>
              <a:rPr lang="en-US" sz="1200" dirty="0">
                <a:solidFill>
                  <a:schemeClr val="bg2"/>
                </a:solidFill>
              </a:rPr>
              <a:t>The President's Commission on the Assassination of President Kennedy, known unofficially as the Warren Commission, was established on November 29, 1963, by Lyndon B. Johnson to investigate the assassination of United States President John F. Kennedy on November 22, 1963.It concluded that Lee Harvey Oswald acted alone, but these findings have since proven controversial and been both challenged and supported by later studies.</a:t>
            </a:r>
          </a:p>
          <a:p>
            <a:r>
              <a:rPr lang="en-US" sz="1200" dirty="0"/>
              <a:t>Warren Court </a:t>
            </a:r>
            <a:r>
              <a:rPr lang="en-US" sz="1200" dirty="0">
                <a:solidFill>
                  <a:schemeClr val="bg2"/>
                </a:solidFill>
              </a:rPr>
              <a:t>The Warren Court refers to the Supreme Court of the United States between 1953 and 1969, when Earl Warren served as Chief Justice.Warren led a liberal majority that used judicial power in dramatic fashion, to the consternation of conservative opponents.The Warren Court expanded civil rights, civil liberties, judicial power, and the federal power in dramatic ways.</a:t>
            </a:r>
          </a:p>
        </p:txBody>
      </p:sp>
      <p:sp>
        <p:nvSpPr>
          <p:cNvPr id="3"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5"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6"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7"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Rectangle 12"/>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4" name="Picture 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5" name="Picture 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6" name="Rectangle 8"/>
          <p:cNvSpPr>
            <a:spLocks/>
          </p:cNvSpPr>
          <p:nvPr/>
        </p:nvSpPr>
        <p:spPr bwMode="auto">
          <a:xfrm>
            <a:off x="3962400" y="65786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2"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26592692"/>
      </p:ext>
    </p:extLst>
  </p:cSld>
  <p:clrMapOvr>
    <a:masterClrMapping/>
  </p:clrMapOv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Brown vs. Board of Education</a:t>
            </a:r>
          </a:p>
          <a:p>
            <a:pPr lvl="1"/>
            <a:r>
              <a:rPr lang="en-US" dirty="0" smtClean="0"/>
              <a:t>Educational segregation in the US prior to Brown vs. Board of Education</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"Brown v. Board of Education." </a:t>
            </a:r>
            <a:r>
              <a:rPr lang="en-US" sz="800" dirty="0" smtClean="0">
                <a:solidFill>
                  <a:srgbClr val="828282"/>
                </a:solidFill>
                <a:latin typeface="Arial" charset="0"/>
                <a:ea typeface="ＭＳ Ｐゴシック" charset="0"/>
                <a:sym typeface="Helvetica Neue" charset="0"/>
                <a:hlinkClick r:id="rId3"/>
              </a:rPr>
              <a:t>CC BY-SA 3.0</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http://en.wikipedia.org/wiki/Brown_v._Board_of_Education</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bb229e7a530bbfa230fb7b4a93e6a2fe}">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490316" y="533400"/>
            <a:ext cx="6163368" cy="4343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829866"/>
      </p:ext>
    </p:extLst>
  </p:cSld>
  <p:clrMapOvr>
    <a:masterClrMapping/>
  </p:clrMapOv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Chief Justice Earl Warren</a:t>
            </a:r>
          </a:p>
          <a:p>
            <a:pPr lvl="1"/>
            <a:r>
              <a:rPr lang="en-US" dirty="0" smtClean="0"/>
              <a:t>Warren was responsible for the decisive influence of the Supreme Court on rights in the 1960s</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"Earl Warren."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http://en.wikipedia.org/wiki/Earl_Warren</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59e080993f76671228c3335b161d5be0}">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830145" y="533400"/>
            <a:ext cx="3483710" cy="4343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829866"/>
      </p:ext>
    </p:extLst>
  </p:cSld>
  <p:clrMapOvr>
    <a:masterClrMapping/>
  </p:clrMapOv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1953 Supreme Court</a:t>
            </a:r>
          </a:p>
          <a:p>
            <a:pPr lvl="1"/>
            <a:r>
              <a:rPr lang="en-US" dirty="0" smtClean="0"/>
              <a:t>The Supreme Court in 1953, with Chief Justice Earl Warren sitting center.</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"Warren Court."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http://en.wikipedia.org/wiki/Warren_Court</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cec52e1ce89d72e803799080c1f46b6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400175" y="533400"/>
            <a:ext cx="6343650" cy="4343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829866"/>
      </p:ext>
    </p:extLst>
  </p:cSld>
  <p:clrMapOvr>
    <a:masterClrMapping/>
  </p:clrMapOv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JFK and Africa</a:t>
            </a:r>
          </a:p>
          <a:p>
            <a:pPr lvl="1"/>
            <a:r>
              <a:rPr lang="en-US" dirty="0" smtClean="0"/>
              <a:t>John and Jackie Kennedy, along with Côte d'Ivoire President Félix Houphouët-Boigny and his wife, at a state dinner in the White House, 1962</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"Foreign policy of the John F. Kennedy administration."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http://en.wikipedia.org/wiki/Foreign_policy_of_the_John_F._Kennedy_administration</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9d4fa9c235be65bb0121089b5379a6bf}">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400300" y="533400"/>
            <a:ext cx="4343400" cy="4343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829866"/>
      </p:ext>
    </p:extLst>
  </p:cSld>
  <p:clrMapOvr>
    <a:masterClrMapping/>
  </p:clrMapOv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Alliance for Progress</a:t>
            </a:r>
          </a:p>
          <a:p>
            <a:pPr lvl="1"/>
            <a:r>
              <a:rPr lang="en-US" dirty="0" smtClean="0"/>
              <a:t>Venezuelan President Rómulo Betancourt and U.S. President John F. Kennedy at La Morita, Venezuela, during an official meeting for the Alliance for Progress in 1961.</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"Alliance for Progress."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http://en.wikipedia.org/wiki/Alliance_for_Progress</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7e58f960cafb572e74ef9857568cf3f2}">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649120" y="533400"/>
            <a:ext cx="5845760" cy="4343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829866"/>
      </p:ext>
    </p:extLst>
  </p:cSld>
  <p:clrMapOvr>
    <a:masterClrMapping/>
  </p:clrMapOv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This is Tomorrow</a:t>
            </a:r>
          </a:p>
          <a:p>
            <a:pPr lvl="1"/>
            <a:r>
              <a:rPr lang="en-US" dirty="0" smtClean="0"/>
              <a:t>This propaganda book warns of the danger of a communist revolution—something that JFK's policy of containment sought to fight against.</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"Is this tomorrow."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http://en.wikipedia.org/wiki/File:Is_this_tomorrow.jpg</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15b9ed2e49dc2f9fa47bd19483526cc6}">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079763" y="533400"/>
            <a:ext cx="2984474" cy="4343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829866"/>
      </p:ext>
    </p:extLst>
  </p:cSld>
  <p:clrMapOvr>
    <a:masterClrMapping/>
  </p:clrMapOv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Vienna Summit</a:t>
            </a:r>
          </a:p>
          <a:p>
            <a:pPr lvl="1"/>
            <a:r>
              <a:rPr lang="en-US" dirty="0" smtClean="0"/>
              <a:t>John F. Kennedy meeting Nikita Khrushchev at the Vienna Summit in June, 1961.</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"Vienna summit."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http://en.wikipedia.org/wiki/Vienna_summit</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02e47500ed933a29c83183c50199e0b9}">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774556" y="533400"/>
            <a:ext cx="5594888" cy="4343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829866"/>
      </p:ext>
    </p:extLst>
  </p:cSld>
  <p:clrMapOvr>
    <a:masterClrMapping/>
  </p:clrMapOv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JFK's Funeral</a:t>
            </a:r>
          </a:p>
          <a:p>
            <a:pPr lvl="1"/>
            <a:r>
              <a:rPr lang="en-US" dirty="0" smtClean="0"/>
              <a:t>An honor guard folds the flag of the United States at Arlington National Cemetery in preparation for flag presentation to Jacqueline Kennedy on November 25, 1963.</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"State funeral of John F. Kennedy."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http://en.wikipedia.org/wiki/State_funeral_of_John_F._Kennedy</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cdabbc72afe4a85b355b96a5e1f5e2c2}">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870704" y="533400"/>
            <a:ext cx="5402592" cy="4343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829866"/>
      </p:ext>
    </p:extLst>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200" dirty="0" smtClean="0"/>
              <a:t>In his inaugural address, John F. Kennedy called for an active citizenry and the desire for greater internationalism.</a:t>
            </a:r>
          </a:p>
          <a:p>
            <a:pPr marL="115888" indent="-115888"/>
            <a:r>
              <a:rPr lang="en-US" sz="1200" dirty="0" smtClean="0"/>
              <a:t>Kennedy's management style differed from his predecessor, Dwight Eisenhower, favoring an organizational structure of a wheel with all spokes leading to the president.</a:t>
            </a:r>
          </a:p>
          <a:p>
            <a:pPr marL="115888" indent="-115888"/>
            <a:r>
              <a:rPr lang="en-US" sz="1200" dirty="0" smtClean="0"/>
              <a:t>As part of his desire for an active citizenry and greater internationalism, Kennedy asked Congress to create the Peace Corps that brought American volunteers to underdeveloped nations.</a:t>
            </a:r>
          </a:p>
          <a:p>
            <a:pPr marL="115888" indent="-115888"/>
            <a:r>
              <a:rPr lang="en-US" sz="1200" dirty="0" smtClean="0"/>
              <a:t>Sources of immigration shifted under the Kennedy administration, from European countries toward Latin America and Asia, under the Immigration and Nationality Act of 1965 (passed after his death).</a:t>
            </a:r>
          </a:p>
          <a:p>
            <a:pPr marL="115888" indent="-115888"/>
            <a:r>
              <a:rPr lang="en-US" sz="1200" dirty="0" smtClean="0"/>
              <a:t>Kennedy was a supporter of African American civil rights, and also supported the rights of marginalized groups such as women as outlined in his Presidential Commission on the Status of Women.</a:t>
            </a:r>
          </a:p>
          <a:p>
            <a:pPr marL="115888" indent="-115888"/>
            <a:r>
              <a:rPr lang="en-US" sz="1200" dirty="0" smtClean="0"/>
              <a:t>The U.S. space program and the development of NASA was a priority for Kennedy, who saw justification in the expense for reasons of international prestige and military value.</a:t>
            </a:r>
          </a:p>
        </p:txBody>
      </p:sp>
      <p:sp>
        <p:nvSpPr>
          <p:cNvPr id="4" name="Title 3"/>
          <p:cNvSpPr>
            <a:spLocks noGrp="1"/>
          </p:cNvSpPr>
          <p:nvPr>
            <p:ph type="title"/>
          </p:nvPr>
        </p:nvSpPr>
        <p:spPr/>
        <p:txBody>
          <a:bodyPr/>
          <a:lstStyle/>
          <a:p>
            <a:r>
              <a:rPr lang="en-US" dirty="0" smtClean="0"/>
              <a:t>The John F. Kennedy Administration</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www.boundless.com/u-s-history/textbooks/boundless-u-s-history-textbook/the-sixties-1960-1969-29/the-john-f-kennedy-administration-222/the-john-f-kennedy-administration-1238-9767</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r>
              <a:rPr lang="en-US" sz="1000" dirty="0" smtClean="0">
                <a:solidFill>
                  <a:schemeClr val="bg2"/>
                </a:solidFill>
                <a:latin typeface="Arial"/>
                <a:cs typeface="Arial"/>
              </a:rPr>
              <a:t>"Ask Not What Your Country Can Do For You"</a:t>
            </a: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John F. Kennedy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13d38ef3c56ca5d408aa18c7d190fc71}">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146800" y="1447800"/>
            <a:ext cx="2760133" cy="20701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56884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South Vietnam President</a:t>
            </a:r>
          </a:p>
          <a:p>
            <a:pPr lvl="1"/>
            <a:r>
              <a:rPr lang="en-US" dirty="0" smtClean="0"/>
              <a:t>President Ngo Dinh Diem of South Vietnam.</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"1960 South Vietnamese coup attempt."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http://en.wikipedia.org/wiki/1960_South_Vietnamese_coup_attempt</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5541bb205cdabda2b04f21e7b1cad890}">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994444" y="533400"/>
            <a:ext cx="3155111" cy="4343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829866"/>
      </p:ext>
    </p:extLst>
  </p:cSld>
  <p:clrMapOvr>
    <a:masterClrMapping/>
  </p:clrMapOv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South Vietnamese Troops</a:t>
            </a:r>
          </a:p>
          <a:p>
            <a:pPr lvl="1"/>
            <a:r>
              <a:rPr lang="en-US" dirty="0" smtClean="0"/>
              <a:t>Operations against communist Viet Cong in Vietnam.</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Wikimedia.</a:t>
            </a:r>
            <a:r>
              <a:rPr lang="en-US" sz="800" dirty="0" smtClean="0">
                <a:solidFill>
                  <a:srgbClr val="828282"/>
                </a:solidFill>
                <a:latin typeface="Arial" charset="0"/>
                <a:ea typeface="ＭＳ Ｐゴシック" charset="0"/>
                <a:sym typeface="Helvetica Neue" charset="0"/>
              </a:rPr>
              <a:t> "ARVN in action HD-SN-99-02062."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http://commons.wikimedia.org/wiki/File:ARVN_in_action_HD-SN-99-02062.JPEG</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e42dbb0ed3cf404883b38173bb51cd6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856712" y="533400"/>
            <a:ext cx="5430575" cy="4343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829866"/>
      </p:ext>
    </p:extLst>
  </p:cSld>
  <p:clrMapOvr>
    <a:masterClrMapping/>
  </p:clrMapOv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JFK Inaguration</a:t>
            </a:r>
          </a:p>
          <a:p>
            <a:pPr lvl="1"/>
            <a:r>
              <a:rPr lang="en-US" dirty="0" smtClean="0"/>
              <a:t>JFK is inaugurated, January 20, 1961.</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"Jfk."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http://en.wikipedia.org/wiki/Jfk#Presidency</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e65e5daae890a336db4079be470bf634}">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408168" y="533400"/>
            <a:ext cx="4327663" cy="4343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829866"/>
      </p:ext>
    </p:extLst>
  </p:cSld>
  <p:clrMapOvr>
    <a:masterClrMapping/>
  </p:clrMapOv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Peace Corps</a:t>
            </a:r>
          </a:p>
          <a:p>
            <a:pPr lvl="1"/>
            <a:r>
              <a:rPr lang="en-US" dirty="0" smtClean="0"/>
              <a:t>Kennedy greeting Peace Corps volunteers, 1961</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Wikimedia.</a:t>
            </a:r>
            <a:r>
              <a:rPr lang="en-US" sz="800" dirty="0" smtClean="0">
                <a:solidFill>
                  <a:srgbClr val="828282"/>
                </a:solidFill>
                <a:latin typeface="Arial" charset="0"/>
                <a:ea typeface="ＭＳ Ｐゴシック" charset="0"/>
                <a:sym typeface="Helvetica Neue" charset="0"/>
              </a:rPr>
              <a:t> "Kennedy greeting Peace Corps volunteers, 1961."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http://commons.wikimedia.org/wiki/File:Kennedy_greeting_Peace_Corps_volunteers,_1961.jpg</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7166b95885ded44bb646fdbb2689b500}">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805503" y="533400"/>
            <a:ext cx="5532993" cy="4343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829866"/>
      </p:ext>
    </p:extLst>
  </p:cSld>
  <p:clrMapOvr>
    <a:masterClrMapping/>
  </p:clrMapOv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"Ask Not What Your Country Can Do For You"</a:t>
            </a:r>
          </a:p>
          <a:p>
            <a:pPr lvl="1"/>
            <a:r>
              <a:rPr lang="en-US" dirty="0" smtClean="0"/>
              <a:t>In this short clip from his 1961 inaugural address, JFK delivers one of his most famous speeches</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3"/>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4">
            <a:extLst>
              <a:ext uri="{13d38ef3c56ca5d408aa18c7d190fc71}">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676400" y="533400"/>
            <a:ext cx="5791200" cy="4343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829866"/>
      </p:ext>
    </p:extLst>
  </p:cSld>
  <p:clrMapOvr>
    <a:masterClrMapping/>
  </p:clrMapOv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Naval Blockade</a:t>
            </a:r>
          </a:p>
          <a:p>
            <a:pPr lvl="1"/>
            <a:r>
              <a:rPr lang="en-US" dirty="0" smtClean="0"/>
              <a:t>A US Navy plane flying over a Soviet cargo ship during the Cuban Crisis</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"Cuban Missile Crisis."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http://en.wikipedia.org/wiki/Cuban_Missile_Crisis</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347732a0a0451ebfa6fadcd6b167e06b}">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67672" y="533400"/>
            <a:ext cx="6008656" cy="4343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829866"/>
      </p:ext>
    </p:extLst>
  </p:cSld>
  <p:clrMapOvr>
    <a:masterClrMapping/>
  </p:clrMapOv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Reconnaissance Photos</a:t>
            </a:r>
          </a:p>
          <a:p>
            <a:pPr lvl="1"/>
            <a:r>
              <a:rPr lang="en-US" dirty="0" smtClean="0"/>
              <a:t>U-2 reconnaissance photograph of Soviet nuclear missiles in Cuba.Missile transports and tents for fueling and maintenance are visible</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"Cuban Missile Crisis."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http://en.wikipedia.org/wiki/Cuban_Missile_Crisis</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eada983668a50f55e637bd27451f37a5}">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829533" y="533400"/>
            <a:ext cx="5484934" cy="4343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829866"/>
      </p:ext>
    </p:extLst>
  </p:cSld>
  <p:clrMapOvr>
    <a:masterClrMapping/>
  </p:clrMapOv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smtClean="0"/>
              <a:t>Containment of Cuba</a:t>
            </a:r>
          </a:p>
          <a:p>
            <a:pPr lvl="1"/>
            <a:r>
              <a:rPr lang="en-US" dirty="0" smtClean="0"/>
              <a:t>JFK signs a proclamation that authorizes the naval containment of Cuba</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i="1" dirty="0" smtClean="0">
                <a:solidFill>
                  <a:srgbClr val="828282"/>
                </a:solidFill>
                <a:latin typeface="Arial" charset="0"/>
                <a:ea typeface="ＭＳ Ｐゴシック" charset="0"/>
                <a:sym typeface="Helvetica Neue" charset="0"/>
              </a:rPr>
              <a:t>Wikipedia.</a:t>
            </a:r>
            <a:r>
              <a:rPr lang="en-US" sz="800" dirty="0" smtClean="0">
                <a:solidFill>
                  <a:srgbClr val="828282"/>
                </a:solidFill>
                <a:latin typeface="Arial" charset="0"/>
                <a:ea typeface="ＭＳ Ｐゴシック" charset="0"/>
                <a:sym typeface="Helvetica Neue" charset="0"/>
              </a:rPr>
              <a:t> "Kennedy Doctrine." </a:t>
            </a:r>
            <a:r>
              <a:rPr lang="en-US" sz="800" dirty="0" smtClean="0">
                <a:solidFill>
                  <a:srgbClr val="828282"/>
                </a:solidFill>
                <a:latin typeface="Arial" charset="0"/>
                <a:ea typeface="ＭＳ Ｐゴシック" charset="0"/>
                <a:sym typeface="Helvetica Neue" charset="0"/>
                <a:hlinkClick r:id="rId3"/>
              </a:rPr>
              <a:t>Public domain</a:t>
            </a:r>
            <a:r>
              <a:rPr lang="en-US" sz="800" dirty="0" smtClean="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hlinkClick r:id="rId4"/>
              </a:rPr>
              <a:t>http://en.wikipedia.org/wiki/Kennedy_Doctrine</a:t>
            </a:r>
            <a:r>
              <a:rPr lang="en-US" sz="800" dirty="0" smtClean="0">
                <a:solidFill>
                  <a:srgbClr val="828282"/>
                </a:solidFill>
                <a:latin typeface="Arial" charset="0"/>
                <a:ea typeface="ＭＳ Ｐゴシック" charset="0"/>
                <a:sym typeface="Helvetica Neue" charset="0"/>
              </a:rPr>
              <a:t> </a:t>
            </a: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8" name="Picture 7" descr="appendiximage.jpg"/>
          <p:cNvPicPr>
            <a:picLocks noChangeAspect="1"/>
          </p:cNvPicPr>
          <p:nvPr/>
        </p:nvPicPr>
        <p:blipFill>
          <a:blip r:embed="rId6">
            <a:extLst>
              <a:ext uri="{7763529325155fa3c905e1950d833254}">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827975" y="533400"/>
            <a:ext cx="5488050" cy="4343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829866"/>
      </p:ext>
    </p:extLst>
  </p:cSld>
  <p:clrMapOvr>
    <a:masterClrMapping/>
  </p:clrMapOv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Apollo program is perhaps the most famous of President Kennedy's initiatives, but while in office he also worked to achieve all of the following EXCEPT</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the Peace Corps, to help underdeveloped nations with education, farming, and health care.</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Equal Pay Act, aimed at abolishing wage disparity based on sex.</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the continuation of tight fiscal policies to drive up interest rates and slow economic growth.</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the "New Frontier," which promised medical care for the elderly and economic aid to rural regions.</a:t>
                      </a:r>
                    </a:p>
                  </a:txBody>
                  <a:tcPr anchor="ctr">
                    <a:noFill/>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4894707"/>
      </p:ext>
    </p:extLst>
  </p:cSld>
  <p:clrMapOvr>
    <a:masterClrMapping/>
  </p:clrMapOv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2" name="Rectangle 8"/>
          <p:cNvSpPr>
            <a:spLocks/>
          </p:cNvSpPr>
          <p:nvPr/>
        </p:nvSpPr>
        <p:spPr bwMode="auto">
          <a:xfrm>
            <a:off x="2209800" y="6477000"/>
            <a:ext cx="683260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"Boundless." </a:t>
            </a:r>
            <a:r>
              <a:rPr lang="en-US" sz="800" dirty="0">
                <a:solidFill>
                  <a:srgbClr val="828282"/>
                </a:solidFill>
                <a:latin typeface="Arial" charset="0"/>
                <a:ea typeface="ＭＳ Ｐゴシック" charset="0"/>
                <a:sym typeface="Helvetica Neue" charset="0"/>
                <a:hlinkClick r:id="rId4"/>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6474688"/>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Apollo program is perhaps the most famous of President Kennedy's initiatives, but while in office he also worked to achieve all of the following EXCEPT</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the Peace Corps, to help underdeveloped nations with education, farming, and health care.</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Equal Pay Act, aimed at abolishing wage disparity based on sex.</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rgbClr val="FFFFFF"/>
                          </a:solidFill>
                          <a:effectLst/>
                          <a:sym typeface="Helvetica Neue" charset="0"/>
                        </a:rPr>
                        <a:t>C) the continuation of tight fiscal policies to drive up interest rates and slow economic growth.</a:t>
                      </a:r>
                    </a:p>
                  </a:txBody>
                  <a:tcPr anchor="ctr">
                    <a:solidFill>
                      <a:schemeClr val="accent2"/>
                    </a:solid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the "New Frontier," which promised medical care for the elderly and economic aid to rural regions.</a:t>
                      </a:r>
                    </a:p>
                  </a:txBody>
                  <a:tcPr anchor="ctr">
                    <a:noFill/>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67856224"/>
      </p:ext>
    </p:extLst>
  </p:cSld>
  <p:clrMapOvr>
    <a:masterClrMapping/>
  </p:clrMapOv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400" dirty="0" smtClean="0"/>
              <a:t>U.S. foreign policy toward the Soviet Union under the Kennedy administration favored containment: limiting the spread of communism in countries around the world.</a:t>
            </a:r>
          </a:p>
          <a:p>
            <a:pPr marL="115888" indent="-115888"/>
            <a:r>
              <a:rPr lang="en-US" sz="1400" dirty="0" smtClean="0"/>
              <a:t>In 1961, following a proposed treaty between the Soviet Union and East Berlin, Kennedy issued a warning to Nikita Khrushchev not to block access between East and West Berlin.Khrushchev ignored these warnings and blocked the flow of Berliners by erecting the Berlin Wall.</a:t>
            </a:r>
          </a:p>
          <a:p>
            <a:pPr marL="115888" indent="-115888"/>
            <a:r>
              <a:rPr lang="en-US" sz="1400" dirty="0" smtClean="0"/>
              <a:t>Known as the Bay of Pigs Invasion, Kennedy ordered the invasion of U.S.-trained Cubans to overthrow the communist government run by Fidel Castro, which ended disastrously for the U.S.</a:t>
            </a:r>
          </a:p>
          <a:p>
            <a:pPr marL="115888" indent="-115888"/>
            <a:r>
              <a:rPr lang="en-US" sz="1400" dirty="0" smtClean="0"/>
              <a:t>Recognizing mutual interest in limiting radioactive contamination and nuclear weapons proliferation, the U.S. and Soviet Union reached a nuclear test ban treaty in 1961.</a:t>
            </a:r>
          </a:p>
        </p:txBody>
      </p:sp>
      <p:sp>
        <p:nvSpPr>
          <p:cNvPr id="4" name="Title 3"/>
          <p:cNvSpPr>
            <a:spLocks noGrp="1"/>
          </p:cNvSpPr>
          <p:nvPr>
            <p:ph type="title"/>
          </p:nvPr>
        </p:nvSpPr>
        <p:spPr/>
        <p:txBody>
          <a:bodyPr/>
          <a:lstStyle/>
          <a:p>
            <a:r>
              <a:rPr lang="en-US" dirty="0" smtClean="0"/>
              <a:t>"The Hour of Maximum Danger"</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www.boundless.com/u-s-history/textbooks/boundless-u-s-history-textbook/the-sixties-1960-1969-29/the-john-f-kennedy-administration-222/the-hour-of-maximum-danger-1239-8797</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r>
              <a:rPr lang="en-US" sz="1000" dirty="0" smtClean="0">
                <a:solidFill>
                  <a:schemeClr val="bg2"/>
                </a:solidFill>
                <a:latin typeface="Arial"/>
                <a:cs typeface="Arial"/>
              </a:rPr>
              <a:t>Vienna Summit</a:t>
            </a: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John F. Kennedy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02e47500ed933a29c83183c50199e0b9}">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146800" y="1447800"/>
            <a:ext cx="2666569" cy="20701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56884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overall goal of Kennedy's policy toward the Soviet Union can best be summarized as</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the reversal of Communist progress in the Western Hemisphere, articulated as the Kennedy Doctrine.</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reconciliation, evinced by the provision of $53 million worth of food and medicine to Cuba.</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dialog, as in June 1961 when leader Khrushchev agreed to negotiate a nuclear test ban treaty.</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the containment communism at any cost, seen in his rhetoric and increased involvement in Vietnam.</a:t>
                      </a:r>
                    </a:p>
                  </a:txBody>
                  <a:tcPr anchor="ctr">
                    <a:noFill/>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4894707"/>
      </p:ext>
    </p:extLst>
  </p:cSld>
  <p:clrMapOvr>
    <a:masterClrMapping/>
  </p:clrMapOv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2" name="Rectangle 8"/>
          <p:cNvSpPr>
            <a:spLocks/>
          </p:cNvSpPr>
          <p:nvPr/>
        </p:nvSpPr>
        <p:spPr bwMode="auto">
          <a:xfrm>
            <a:off x="1905000" y="6477000"/>
            <a:ext cx="713740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"Boundless." </a:t>
            </a:r>
            <a:r>
              <a:rPr lang="en-US" sz="800" dirty="0">
                <a:solidFill>
                  <a:srgbClr val="828282"/>
                </a:solidFill>
                <a:latin typeface="Arial" charset="0"/>
                <a:ea typeface="ＭＳ Ｐゴシック" charset="0"/>
                <a:sym typeface="Helvetica Neue" charset="0"/>
                <a:hlinkClick r:id="rId4"/>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13021968"/>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overall goal of Kennedy's policy toward the Soviet Union can best be summarized as</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the reversal of Communist progress in the Western Hemisphere, articulated as the Kennedy Doctrine.</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reconciliation, evinced by the provision of $53 million worth of food and medicine to Cuba.</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dialog, as in June 1961 when leader Khrushchev agreed to negotiate a nuclear test ban treaty.</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1"/>
                          </a:solidFill>
                          <a:effectLst/>
                          <a:sym typeface="Helvetica Neue" charset="0"/>
                        </a:rPr>
                        <a:t>D) the containment communism at any cost, seen in his rhetoric and increased involvement in Vietnam.</a:t>
                      </a:r>
                    </a:p>
                  </a:txBody>
                  <a:tcPr anchor="ctr">
                    <a:solidFill>
                      <a:schemeClr val="accent2"/>
                    </a:solidFill>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5199557"/>
      </p:ext>
    </p:extLst>
  </p:cSld>
  <p:clrMapOvr>
    <a:masterClrMapping/>
  </p:clrMapOvr>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Kennedy's foreign policy toward the Third World was aimed improving the United States' standing. Which of the following initiatives were designed to advance that goal?</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Under Kennedy, a civil rights activist was tasked with management of the African affairs.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Alliance for Progress aimed to improve economic cooperation between the U.S. and Latin America.</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Kennedy recognized the ambitious Pan-Arabic initiatives of Egypt's leader, Gamal Abdel Nasser.</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All of these answers.</a:t>
                      </a:r>
                    </a:p>
                  </a:txBody>
                  <a:tcPr anchor="ctr">
                    <a:noFill/>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4894707"/>
      </p:ext>
    </p:extLst>
  </p:cSld>
  <p:clrMapOvr>
    <a:masterClrMapping/>
  </p:clrMapOvr>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2" name="Rectangle 8"/>
          <p:cNvSpPr>
            <a:spLocks/>
          </p:cNvSpPr>
          <p:nvPr/>
        </p:nvSpPr>
        <p:spPr bwMode="auto">
          <a:xfrm>
            <a:off x="1905000" y="6477000"/>
            <a:ext cx="713740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"Boundless." </a:t>
            </a:r>
            <a:r>
              <a:rPr lang="en-US" sz="800" dirty="0">
                <a:solidFill>
                  <a:srgbClr val="828282"/>
                </a:solidFill>
                <a:latin typeface="Arial" charset="0"/>
                <a:ea typeface="ＭＳ Ｐゴシック" charset="0"/>
                <a:sym typeface="Helvetica Neue" charset="0"/>
                <a:hlinkClick r:id="rId4"/>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13021968"/>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Kennedy's foreign policy toward the Third World was aimed improving the United States' standing. Which of the following initiatives were designed to advance that goal?</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Under Kennedy, a civil rights activist was tasked with management of the African affairs.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Alliance for Progress aimed to improve economic cooperation between the U.S. and Latin America.</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Kennedy recognized the ambitious Pan-Arabic initiatives of Egypt's leader, Gamal Abdel Nasser.</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1"/>
                          </a:solidFill>
                          <a:effectLst/>
                          <a:sym typeface="Helvetica Neue" charset="0"/>
                        </a:rPr>
                        <a:t>D) All of these answers.</a:t>
                      </a:r>
                    </a:p>
                  </a:txBody>
                  <a:tcPr anchor="ctr">
                    <a:solidFill>
                      <a:schemeClr val="accent2"/>
                    </a:solidFill>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5199557"/>
      </p:ext>
    </p:extLst>
  </p:cSld>
  <p:clrMapOvr>
    <a:masterClrMapping/>
  </p:clrMapOv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Which of the following served to establish the Warren Court's reputation for liberal expansion of civil rights, civil liberties, judicial power, and federal power?</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Gideon v. Wainwright, which held that indigent criminal defendants receive publicly-funded counsel.</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All of these answers.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Brown v. Board of Education, which ended segregation in public schools.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Griswold v. Connecticut, which ruled that the Constitution protects a general right to privacy.</a:t>
                      </a:r>
                    </a:p>
                  </a:txBody>
                  <a:tcPr anchor="ctr">
                    <a:noFill/>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4894707"/>
      </p:ext>
    </p:extLst>
  </p:cSld>
  <p:clrMapOvr>
    <a:masterClrMapping/>
  </p:clrMapOv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2" name="Rectangle 8"/>
          <p:cNvSpPr>
            <a:spLocks/>
          </p:cNvSpPr>
          <p:nvPr/>
        </p:nvSpPr>
        <p:spPr bwMode="auto">
          <a:xfrm>
            <a:off x="4749800" y="6477000"/>
            <a:ext cx="431800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"Boundless." </a:t>
            </a:r>
            <a:r>
              <a:rPr lang="en-US" sz="800" dirty="0">
                <a:solidFill>
                  <a:srgbClr val="828282"/>
                </a:solidFill>
                <a:latin typeface="Arial" charset="0"/>
                <a:ea typeface="ＭＳ Ｐゴシック" charset="0"/>
                <a:sym typeface="Helvetica Neue" charset="0"/>
                <a:hlinkClick r:id="rId4"/>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029419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Which of the following served to establish the Warren Court's reputation for liberal expansion of civil rights, civil liberties, judicial power, and federal power?</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Gideon v. Wainwright, which held that indigent criminal defendants receive publicly-funded counsel.</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rgbClr val="FFFFFF"/>
                          </a:solidFill>
                          <a:effectLst/>
                          <a:sym typeface="Helvetica Neue" charset="0"/>
                        </a:rPr>
                        <a:t>B) All of these answers.</a:t>
                      </a:r>
                    </a:p>
                  </a:txBody>
                  <a:tcPr anchor="ctr">
                    <a:solidFill>
                      <a:schemeClr val="accent2"/>
                    </a:solid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Brown v. Board of Education, which ended segregation in public schools.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Griswold v. Connecticut, which ruled that the Constitution protects a general right to privacy.</a:t>
                      </a:r>
                    </a:p>
                  </a:txBody>
                  <a:tcPr anchor="ctr">
                    <a:noFill/>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92419782"/>
      </p:ext>
    </p:extLst>
  </p:cSld>
  <p:clrMapOvr>
    <a:masterClrMapping/>
  </p:clrMapOv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immediate outcomes of the Cuban Missile Crisis included</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all of these answers.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a direct communications link between Moscow and Washington, DC in the event of another such crisis.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the continued presence in Italy and Turkey of 100 U.S.-built nuclear missiles aimed at Moscow.</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affirmation of mutual assured destruction via the continued deployment of Soviet missiles in Cuba.</a:t>
                      </a:r>
                    </a:p>
                  </a:txBody>
                  <a:tcPr anchor="ctr">
                    <a:noFill/>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4894707"/>
      </p:ext>
    </p:extLst>
  </p:cSld>
  <p:clrMapOvr>
    <a:masterClrMapping/>
  </p:clrMapOvr>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2" name="Rectangle 8"/>
          <p:cNvSpPr>
            <a:spLocks/>
          </p:cNvSpPr>
          <p:nvPr/>
        </p:nvSpPr>
        <p:spPr bwMode="auto">
          <a:xfrm>
            <a:off x="4749800" y="6477000"/>
            <a:ext cx="431800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"Boundless." </a:t>
            </a:r>
            <a:r>
              <a:rPr lang="en-US" sz="800" dirty="0">
                <a:solidFill>
                  <a:srgbClr val="828282"/>
                </a:solidFill>
                <a:latin typeface="Arial" charset="0"/>
                <a:ea typeface="ＭＳ Ｐゴシック" charset="0"/>
                <a:sym typeface="Helvetica Neue" charset="0"/>
                <a:hlinkClick r:id="rId4"/>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029419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immediate outcomes of the Cuban Missile Crisis included</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all of these answers.</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rgbClr val="FFFFFF"/>
                          </a:solidFill>
                          <a:effectLst/>
                          <a:sym typeface="Helvetica Neue" charset="0"/>
                        </a:rPr>
                        <a:t>B) a direct communications link between Moscow and Washington, DC in the event of another such crisis.</a:t>
                      </a:r>
                    </a:p>
                  </a:txBody>
                  <a:tcPr anchor="ctr">
                    <a:solidFill>
                      <a:schemeClr val="accent2"/>
                    </a:solid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the continued presence in Italy and Turkey of 100 U.S.-built nuclear missiles aimed at Moscow.</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affirmation of mutual assured destruction via the continued deployment of Soviet missiles in Cuba.</a:t>
                      </a:r>
                    </a:p>
                  </a:txBody>
                  <a:tcPr anchor="ctr">
                    <a:noFill/>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92419782"/>
      </p:ext>
    </p:extLst>
  </p:cSld>
  <p:clrMapOvr>
    <a:masterClrMapping/>
  </p:clrMapOvr>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U.S. involvement in the Vietnam War can best be understood in the larger context of</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the assassination of South Vietnam's President Ngo Dinh Diem.</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blanket approval for presidential use of force in the Gulf of Tonkin Resolution.</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the fact that no firm policy decision was made regarding Vietnam prior to Kennedy's assassination.</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the policy of containment following several prominent U.S. failures to halt the spread of communism.</a:t>
                      </a:r>
                    </a:p>
                  </a:txBody>
                  <a:tcPr anchor="ctr">
                    <a:noFill/>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4894707"/>
      </p:ext>
    </p:extLst>
  </p:cSld>
  <p:clrMapOvr>
    <a:masterClrMapping/>
  </p:clrMapOvr>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2" name="Rectangle 8"/>
          <p:cNvSpPr>
            <a:spLocks/>
          </p:cNvSpPr>
          <p:nvPr/>
        </p:nvSpPr>
        <p:spPr bwMode="auto">
          <a:xfrm>
            <a:off x="1905000" y="6477000"/>
            <a:ext cx="713740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"Boundless." </a:t>
            </a:r>
            <a:r>
              <a:rPr lang="en-US" sz="800" dirty="0">
                <a:solidFill>
                  <a:srgbClr val="828282"/>
                </a:solidFill>
                <a:latin typeface="Arial" charset="0"/>
                <a:ea typeface="ＭＳ Ｐゴシック" charset="0"/>
                <a:sym typeface="Helvetica Neue" charset="0"/>
                <a:hlinkClick r:id="rId4"/>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13021968"/>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U.S. involvement in the Vietnam War can best be understood in the larger context of</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the assassination of South Vietnam's President Ngo Dinh Diem.</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the blanket approval for presidential use of force in the Gulf of Tonkin Resolution.</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the fact that no firm policy decision was made regarding Vietnam prior to Kennedy's assassination.</a:t>
                      </a:r>
                    </a:p>
                  </a:txBody>
                  <a:tcPr anchor="ctr">
                    <a:no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1"/>
                          </a:solidFill>
                          <a:effectLst/>
                          <a:sym typeface="Helvetica Neue" charset="0"/>
                        </a:rPr>
                        <a:t>D) the policy of containment following several prominent U.S. failures to halt the spread of communism.</a:t>
                      </a:r>
                    </a:p>
                  </a:txBody>
                  <a:tcPr anchor="ctr">
                    <a:solidFill>
                      <a:schemeClr val="accent2"/>
                    </a:solidFill>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5199557"/>
      </p:ext>
    </p:extLst>
  </p:cSld>
  <p:clrMapOvr>
    <a:masterClrMapping/>
  </p:clrMapOv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600" dirty="0" smtClean="0"/>
              <a:t>Although Kennedy focused his containment strategy on Latin America, diplomatic and military initiatives occurred around the world.</a:t>
            </a:r>
          </a:p>
          <a:p>
            <a:pPr marL="115888" indent="-115888"/>
            <a:r>
              <a:rPr lang="en-US" sz="1600" dirty="0" smtClean="0"/>
              <a:t>Kennedy's foreign policy toward the Middle East focused on limiting the proliferation of nuclear weapons in Israel and a willingness to work with Egypt's Gamal Abdel Nasser and his Pan-Arab initiatives.</a:t>
            </a:r>
          </a:p>
          <a:p>
            <a:pPr marL="115888" indent="-115888"/>
            <a:r>
              <a:rPr lang="en-US" sz="1600" dirty="0" smtClean="0"/>
              <a:t>Kennedy's policies toward Africa focused on tacit support for African nationalism, and coordination with the United Nations, to ensure U.S. assistance in financing U.N. peacekeeping operation on the continent.</a:t>
            </a:r>
          </a:p>
        </p:txBody>
      </p:sp>
      <p:sp>
        <p:nvSpPr>
          <p:cNvPr id="4" name="Title 3"/>
          <p:cNvSpPr>
            <a:spLocks noGrp="1"/>
          </p:cNvSpPr>
          <p:nvPr>
            <p:ph type="title"/>
          </p:nvPr>
        </p:nvSpPr>
        <p:spPr/>
        <p:txBody>
          <a:bodyPr/>
          <a:lstStyle/>
          <a:p>
            <a:r>
              <a:rPr lang="en-US" dirty="0" smtClean="0"/>
              <a:t>New Approaches to the Third World</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www.boundless.com/u-s-history/textbooks/boundless-u-s-history-textbook/the-sixties-1960-1969-29/the-john-f-kennedy-administration-222/new-approaches-to-the-third-world-1240-8617</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r>
              <a:rPr lang="en-US" sz="1000" dirty="0" smtClean="0">
                <a:solidFill>
                  <a:schemeClr val="bg2"/>
                </a:solidFill>
                <a:latin typeface="Arial"/>
                <a:cs typeface="Arial"/>
              </a:rPr>
              <a:t>JFK and Africa</a:t>
            </a: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John F. Kennedy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9d4fa9c235be65bb0121089b5379a6bf}">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146800" y="1447800"/>
            <a:ext cx="2070100" cy="20701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56884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0" name="Picture 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1" name="Picture 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2" name="Rectangle 8"/>
          <p:cNvSpPr>
            <a:spLocks/>
          </p:cNvSpPr>
          <p:nvPr/>
        </p:nvSpPr>
        <p:spPr bwMode="auto">
          <a:xfrm>
            <a:off x="3962400" y="65786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4161104"/>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Warren Commission arrived at which of the following conclusions after its ten-month investigation of the Kennedy assassination?</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A) The President was assassinated by Lee Harvey Oswald acting alone.</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Jack Ruby was working in cooperation with organized crime when he shot Lee Harvey Oswald.</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Oswald was innocented, a patsy arrested because he had lived in the Soviet Union.</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The President was assassinated as part of a larger cover-up hidden from the American public.</a:t>
                      </a:r>
                    </a:p>
                  </a:txBody>
                  <a:tcPr anchor="ctr">
                    <a:noFill/>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74894707"/>
      </p:ext>
    </p:extLst>
  </p:cSld>
  <p:clrMapOvr>
    <a:masterClrMapping/>
  </p:clrMapOvr>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6"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7"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8"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Rectangle 8"/>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1"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2" name="Rectangle 8"/>
          <p:cNvSpPr>
            <a:spLocks/>
          </p:cNvSpPr>
          <p:nvPr/>
        </p:nvSpPr>
        <p:spPr bwMode="auto">
          <a:xfrm>
            <a:off x="2819400" y="6477000"/>
            <a:ext cx="622300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a:t>
            </a:r>
            <a:r>
              <a:rPr lang="en-US" sz="800" dirty="0" smtClean="0">
                <a:solidFill>
                  <a:srgbClr val="828282"/>
                </a:solidFill>
                <a:latin typeface="Arial" charset="0"/>
                <a:ea typeface="ＭＳ Ｐゴシック" charset="0"/>
                <a:sym typeface="Helvetica Neue" charset="0"/>
              </a:rPr>
              <a:t>yours </a:t>
            </a:r>
            <a:r>
              <a:rPr lang="en-US" sz="800" dirty="0">
                <a:solidFill>
                  <a:srgbClr val="828282"/>
                </a:solidFill>
                <a:latin typeface="Arial" charset="0"/>
                <a:ea typeface="ＭＳ Ｐゴシック" charset="0"/>
                <a:sym typeface="Helvetica Neue" charset="0"/>
              </a:rPr>
              <a:t>at </a:t>
            </a:r>
            <a:r>
              <a:rPr lang="en-US" sz="800" dirty="0" smtClean="0">
                <a:solidFill>
                  <a:srgbClr val="828282"/>
                </a:solidFill>
                <a:latin typeface="Arial" charset="0"/>
                <a:ea typeface="ＭＳ Ｐゴシック" charset="0"/>
                <a:sym typeface="Helvetica Neue" charset="0"/>
                <a:hlinkClick r:id="rId3"/>
              </a:rPr>
              <a:t>www.boundless.com</a:t>
            </a:r>
            <a:endParaRPr lang="en-US" sz="800" dirty="0" smtClean="0">
              <a:solidFill>
                <a:srgbClr val="828282"/>
              </a:solidFill>
              <a:latin typeface="Arial" charset="0"/>
              <a:ea typeface="ＭＳ Ｐゴシック" charset="0"/>
              <a:sym typeface="Helvetica Neue" charset="0"/>
            </a:endParaRPr>
          </a:p>
          <a:p>
            <a:pPr algn="r"/>
            <a:r>
              <a:rPr lang="en-US" sz="800" i="1" dirty="0">
                <a:solidFill>
                  <a:srgbClr val="828282"/>
                </a:solidFill>
                <a:latin typeface="Arial" charset="0"/>
                <a:ea typeface="ＭＳ Ｐゴシック" charset="0"/>
                <a:sym typeface="Helvetica Neue" charset="0"/>
              </a:rPr>
              <a:t>Boundless - LO.</a:t>
            </a:r>
            <a:r>
              <a:rPr lang="en-US" sz="800" dirty="0">
                <a:solidFill>
                  <a:srgbClr val="828282"/>
                </a:solidFill>
                <a:latin typeface="Arial" charset="0"/>
                <a:ea typeface="ＭＳ Ｐゴシック" charset="0"/>
                <a:sym typeface="Helvetica Neue" charset="0"/>
              </a:rPr>
              <a:t> </a:t>
            </a:r>
            <a:r>
              <a:rPr lang="en-US" sz="800" dirty="0" smtClean="0">
                <a:solidFill>
                  <a:srgbClr val="828282"/>
                </a:solidFill>
                <a:latin typeface="Arial" charset="0"/>
                <a:ea typeface="ＭＳ Ｐゴシック" charset="0"/>
                <a:sym typeface="Helvetica Neue" charset="0"/>
              </a:rPr>
              <a:t>"Boundless." </a:t>
            </a:r>
            <a:r>
              <a:rPr lang="en-US" sz="800">
                <a:solidFill>
                  <a:srgbClr val="828282"/>
                </a:solidFill>
                <a:latin typeface="Arial" charset="0"/>
                <a:ea typeface="ＭＳ Ｐゴシック" charset="0"/>
                <a:sym typeface="Helvetica Neue" charset="0"/>
                <a:hlinkClick r:id="rId4"/>
              </a:rPr>
              <a:t>CC BY-SA 3.0</a:t>
            </a:r>
            <a:r>
              <a:rPr lang="en-US" sz="800">
                <a:solidFill>
                  <a:srgbClr val="828282"/>
                </a:solidFill>
                <a:latin typeface="Arial" charset="0"/>
                <a:ea typeface="ＭＳ Ｐゴシック" charset="0"/>
                <a:sym typeface="Helvetica Neue" charset="0"/>
              </a:rPr>
              <a:t> </a:t>
            </a:r>
            <a:r>
              <a:rPr lang="en-US" sz="800" smtClean="0">
                <a:solidFill>
                  <a:srgbClr val="828282"/>
                </a:solidFill>
                <a:latin typeface="Arial" charset="0"/>
                <a:ea typeface="ＭＳ Ｐゴシック" charset="0"/>
                <a:sym typeface="Helvetica Neue" charset="0"/>
                <a:hlinkClick r:id="rId5"/>
              </a:rPr>
              <a:t>http://www.boundless.com/</a:t>
            </a:r>
            <a:endParaRPr lang="en-US" sz="800" u="sng" dirty="0">
              <a:solidFill>
                <a:srgbClr val="FFFFFF"/>
              </a:solidFill>
              <a:latin typeface="Arial"/>
              <a:ea typeface="ＭＳ Ｐゴシック" charset="0"/>
              <a:cs typeface="Arial"/>
              <a:sym typeface="Helvetica Neue" charset="0"/>
            </a:endParaRPr>
          </a:p>
          <a:p>
            <a:pPr algn="r"/>
            <a:endParaRPr lang="en-US" sz="800" dirty="0">
              <a:solidFill>
                <a:srgbClr val="828282"/>
              </a:solidFill>
              <a:latin typeface="Arial" charset="0"/>
              <a:ea typeface="ＭＳ Ｐゴシック" charset="0"/>
              <a:sym typeface="Helvetica Neue" charset="0"/>
            </a:endParaRPr>
          </a:p>
        </p:txBody>
      </p:sp>
      <p:sp>
        <p:nvSpPr>
          <p:cNvPr id="13"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graphicFrame>
        <p:nvGraphicFramePr>
          <p:cNvPr id="15" name="Table 1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2618411"/>
              </p:ext>
            </p:extLst>
          </p:nvPr>
        </p:nvGraphicFramePr>
        <p:xfrm>
          <a:off x="762000" y="685800"/>
          <a:ext cx="7620000" cy="4675630"/>
        </p:xfrm>
        <a:graphic>
          <a:graphicData uri="http://schemas.openxmlformats.org/drawingml/2006/table">
            <a:tbl>
              <a:tblPr firstRow="1">
                <a:tableStyleId>{5940675A-B579-460E-94D1-54222C63F5DA}</a:tableStyleId>
              </a:tblPr>
              <a:tblGrid>
                <a:gridCol w="7620000"/>
              </a:tblGrid>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smtClean="0">
                          <a:ln>
                            <a:noFill/>
                          </a:ln>
                          <a:solidFill>
                            <a:srgbClr val="000000"/>
                          </a:solidFill>
                          <a:effectLst/>
                          <a:sym typeface="Helvetica Neue" charset="0"/>
                        </a:rPr>
                        <a:t>The Warren Commission arrived at which of the following conclusions after its ten-month investigation of the Kennedy assassination?</a:t>
                      </a:r>
                      <a:endParaRPr kumimoji="0" lang="en-US" sz="2000" b="0" i="0" u="none" strike="noStrike" cap="none" normalizeH="0" baseline="0" dirty="0" smtClean="0">
                        <a:ln>
                          <a:noFill/>
                        </a:ln>
                        <a:solidFill>
                          <a:srgbClr val="000000"/>
                        </a:solidFill>
                        <a:effectLst/>
                        <a:latin typeface="+mn-lt"/>
                        <a:ea typeface="ヒラギノ角ゴ ProN W3" charset="0"/>
                        <a:cs typeface="Arial"/>
                        <a:sym typeface="Helvetica Neue" charset="0"/>
                      </a:endParaRP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rgbClr val="FFFFFF"/>
                          </a:solidFill>
                          <a:effectLst/>
                          <a:sym typeface="Helvetica Neue" charset="0"/>
                        </a:rPr>
                        <a:t>A) The President was assassinated by Lee Harvey Oswald acting alone.</a:t>
                      </a:r>
                    </a:p>
                  </a:txBody>
                  <a:tcPr anchor="ctr">
                    <a:solidFill>
                      <a:schemeClr val="accent2"/>
                    </a:solidFill>
                  </a:tcP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B) Jack Ruby was working in cooperation with organized crime when he shot Lee Harvey Oswald.</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C) Oswald was innocented, a patsy arrested because he had lived in the Soviet Union.</a:t>
                      </a:r>
                    </a:p>
                  </a:txBody>
                  <a:tcPr anchor="ctr"/>
                </a:tc>
              </a:tr>
              <a:tr h="9351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solidFill>
                            <a:schemeClr val="bg2"/>
                          </a:solidFill>
                          <a:effectLst/>
                          <a:sym typeface="Helvetica Neue" charset="0"/>
                        </a:rPr>
                        <a:t>D) The President was assassinated as part of a larger cover-up hidden from the American public.</a:t>
                      </a:r>
                    </a:p>
                  </a:txBody>
                  <a:tcPr anchor="ctr">
                    <a:noFill/>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44577506"/>
      </p:ext>
    </p:extLst>
  </p:cSld>
  <p:clrMapOvr>
    <a:masterClrMapping/>
  </p:clrMapOv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Attribution</a:t>
            </a:r>
            <a:endParaRPr lang="en-US" dirty="0"/>
          </a:p>
        </p:txBody>
      </p:sp>
      <p:sp>
        <p:nvSpPr>
          <p:cNvPr id="10" name="Text Placeholder 9"/>
          <p:cNvSpPr>
            <a:spLocks noGrp="1"/>
          </p:cNvSpPr>
          <p:nvPr>
            <p:ph type="body" sz="quarter" idx="10"/>
          </p:nvPr>
        </p:nvSpPr>
        <p:spPr/>
        <p:txBody>
          <a:bodyPr/>
          <a:lstStyle/>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"Warren Court."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3"/>
              </a:rPr>
              <a:t>http://en.wikipedia.org/wiki/Warren_Court</a:t>
            </a:r>
            <a:endParaRPr lang="en-US" sz="1200" dirty="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"Earl Warren."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4"/>
              </a:rPr>
              <a:t>http://en.wikipedia.org/wiki/Earl%20Warren</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"Warren Court."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5"/>
              </a:rPr>
              <a:t>http://en.wikipedia.org/wiki/Warren%20Court</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"Brown v. Board of Education."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6"/>
              </a:rPr>
              <a:t>http://en.wikipedia.org/wiki/Brown%20v.%20Board%20of%20Education</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"Alliance for Progress."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7"/>
              </a:rPr>
              <a:t>http://en.wikipedia.org/wiki/Alliance_for_Progress</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"John F. Kennedy."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8"/>
              </a:rPr>
              <a:t>http://en.wikipedia.org/wiki/John_F._Kennedy</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"Foreign policy of the John F. Kennedy administration."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9"/>
              </a:rPr>
              <a:t>http://en.wikipedia.org/wiki/Foreign_policy_of_the_John_F._Kennedy_administration</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"Alliance for Progress."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0"/>
              </a:rPr>
              <a:t>http://en.wikipedia.org/wiki/Alliance%20for%20Progress</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"African Nationalism."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1"/>
              </a:rPr>
              <a:t>http://en.wikipedia.org/wiki/African%20Nationalism</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"Gamal Abdel Nasser."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2"/>
              </a:rPr>
              <a:t>http://en.wikipedia.org/wiki/Gamal%20Abdel%20Nasser</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"Kennedy Doctrine."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3"/>
              </a:rPr>
              <a:t>http://en.wikipedia.org/wiki/Kennedy_Doctrine</a:t>
            </a:r>
            <a:endParaRPr lang="en-US" sz="1200" dirty="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"John F. Kennedy."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8"/>
              </a:rPr>
              <a:t>http://en.wikipedia.org/wiki/John_F._Kennedy</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"Kennedy Doctrine."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4"/>
              </a:rPr>
              <a:t>http://en.wikipedia.org/wiki/Kennedy%20Doctrine</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"Berlin Crisis of 1961."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5"/>
              </a:rPr>
              <a:t>http://en.wikipedia.org/wiki/Berlin%20Crisis%20of%201961</a:t>
            </a:r>
            <a:endParaRPr lang="en-US" sz="1200" dirty="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"Bay of Pigs Invasion."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6"/>
              </a:rPr>
              <a:t>http://en.wikipedia.org/wiki/Bay%20of%20Pigs%20Invasion</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"John F. Kennedy."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8"/>
              </a:rPr>
              <a:t>http://en.wikipedia.org/wiki/John_F._Kennedy</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"Assassination of John F. Kennedy." </a:t>
            </a:r>
            <a:r>
              <a:rPr lang="en-US" sz="1200">
                <a:solidFill>
                  <a:schemeClr val="accent1"/>
                </a:solidFill>
                <a:latin typeface="Arial" charset="0"/>
                <a:ea typeface="ＭＳ Ｐゴシック" charset="0"/>
                <a:hlinkClick r:id="rId2"/>
              </a:rPr>
              <a:t>CC BY-SA 3.0</a:t>
            </a:r>
            <a:r>
              <a:rPr lang="en-US" sz="1200">
                <a:solidFill>
                  <a:schemeClr val="accent1"/>
                </a:solidFill>
                <a:latin typeface="Arial" charset="0"/>
                <a:ea typeface="ＭＳ Ｐゴシック" charset="0"/>
              </a:rPr>
              <a:t> </a:t>
            </a:r>
            <a:r>
              <a:rPr lang="en-US" sz="1200" smtClean="0">
                <a:solidFill>
                  <a:schemeClr val="accent1"/>
                </a:solidFill>
                <a:latin typeface="Arial" charset="0"/>
                <a:ea typeface="ＭＳ Ｐゴシック" charset="0"/>
                <a:hlinkClick r:id="rId17"/>
              </a:rPr>
              <a:t>http://en.wikipedia.org/wiki/Assassination_of_John_F._Kennedy</a:t>
            </a:r>
            <a:endParaRPr lang="en-US" sz="1200" u="sng" dirty="0">
              <a:solidFill>
                <a:schemeClr val="accent1"/>
              </a:solidFill>
              <a:ea typeface="ＭＳ Ｐゴシック" charset="0"/>
              <a:cs typeface="Arial"/>
            </a:endParaRPr>
          </a:p>
        </p:txBody>
      </p:sp>
      <p:sp>
        <p:nvSpPr>
          <p:cNvPr id="3"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5"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6"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7"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8" name="Line 6"/>
          <p:cNvSpPr>
            <a:spLocks noChangeShapeType="1"/>
          </p:cNvSpPr>
          <p:nvPr/>
        </p:nvSpPr>
        <p:spPr bwMode="auto">
          <a:xfrm>
            <a:off x="228600" y="9144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lIns="0" tIns="0" rIns="0" bIns="0"/>
          <a:lstStyle/>
          <a:p>
            <a:endParaRPr lang="en-US"/>
          </a:p>
        </p:txBody>
      </p:sp>
      <p:sp>
        <p:nvSpPr>
          <p:cNvPr id="13" name="Rectangle 12"/>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4" name="Picture 8"/>
          <p:cNvPicPr>
            <a:picLocks noChangeAspect="1" noChangeArrowheads="1"/>
          </p:cNvPicPr>
          <p:nvPr/>
        </p:nvPicPr>
        <p:blipFill>
          <a:blip r:embed="rId1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5" name="Picture 7"/>
          <p:cNvPicPr>
            <a:picLocks noChangeAspect="1" noChangeArrowheads="1"/>
          </p:cNvPicPr>
          <p:nvPr/>
        </p:nvPicPr>
        <p:blipFill>
          <a:blip r:embed="rId1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6" name="Rectangle 8"/>
          <p:cNvSpPr>
            <a:spLocks/>
          </p:cNvSpPr>
          <p:nvPr/>
        </p:nvSpPr>
        <p:spPr bwMode="auto">
          <a:xfrm>
            <a:off x="3962400" y="65786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32068689"/>
      </p:ext>
    </p:extLst>
  </p:cSld>
  <p:clrMapOvr>
    <a:masterClrMapping/>
  </p:clrMapOv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28600" y="533400"/>
            <a:ext cx="8686800" cy="5715000"/>
          </a:xfrm>
        </p:spPr>
        <p:txBody>
          <a:bodyPr/>
          <a:lstStyle/>
          <a:p>
            <a:r>
              <a:rPr lang="en-US" sz="1200" i="1" dirty="0" smtClean="0">
                <a:solidFill>
                  <a:schemeClr val="accent1"/>
                </a:solidFill>
                <a:latin typeface="Arial" charset="0"/>
                <a:ea typeface="ＭＳ Ｐゴシック" charset="0"/>
              </a:rPr>
              <a:t>Wikipedia.</a:t>
            </a:r>
            <a:r>
              <a:rPr lang="en-US" sz="1200" dirty="0" smtClean="0">
                <a:solidFill>
                  <a:schemeClr val="accent1"/>
                </a:solidFill>
                <a:latin typeface="Arial" charset="0"/>
                <a:ea typeface="ＭＳ Ｐゴシック" charset="0"/>
              </a:rPr>
              <a:t> "John F. Kennedy." </a:t>
            </a:r>
            <a:r>
              <a:rPr lang="en-US" sz="1200" dirty="0" smtClean="0">
                <a:solidFill>
                  <a:schemeClr val="accent1"/>
                </a:solidFill>
                <a:latin typeface="Arial" charset="0"/>
                <a:ea typeface="ＭＳ Ｐゴシック" charset="0"/>
                <a:hlinkClick r:id="rId2"/>
              </a:rPr>
              <a:t>CC BY-SA 3.0</a:t>
            </a:r>
            <a:r>
              <a:rPr lang="en-US" sz="1200" dirty="0" smtClean="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3"/>
              </a:rPr>
              <a:t>http://en.wikipedia.org/wiki/John_F._Kennedy#Assassination</a:t>
            </a:r>
            <a:endParaRPr lang="en-US" sz="1200" dirty="0" smtClean="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"Lee Harvey Oswald."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4"/>
              </a:rPr>
              <a:t>http://en.wikipedia.org/wiki/Lee%20Harvey%20Oswald</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"Jack Ruby."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5"/>
              </a:rPr>
              <a:t>http://en.wikipedia.org/wiki/Jack%20Ruby</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"Warren Commission."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6"/>
              </a:rPr>
              <a:t>http://en.wikipedia.org/wiki/Warren%20Commission</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"Vietnam War."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7"/>
              </a:rPr>
              <a:t>http://en.wikipedia.org/wiki/Vietnam_War#During_John_F._Kennedy.27s_administration.2C_1961.E2.80.931963</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"Foreign policy of the John F. Kennedy administration."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8"/>
              </a:rPr>
              <a:t>http://en.wikipedia.org/wiki/Foreign_policy_of_the_John_F._Kennedy_administration</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"Ngo Dinh Diem."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9"/>
              </a:rPr>
              <a:t>http://en.wikipedia.org/wiki/Ngo%20Dinh%20Diem</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"Military Assistance Command Vietnam."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0"/>
              </a:rPr>
              <a:t>http://en.wikipedia.org/wiki/Military%20Assistance%20Command%20Vietnam</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"Foreign Assistance Act of 1962."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1"/>
              </a:rPr>
              <a:t>http://en.wikipedia.org/wiki/Foreign%20Assistance%20Act%20of%201962</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"Role of the United States in the Vietnam War."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2"/>
              </a:rPr>
              <a:t>http://en.wikipedia.org/wiki/Role_of_the_United_States_in_the_Vietnam_War#John_F._Kennedy_.281961.E2.80.931963.29</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"Military history of the United States."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13"/>
              </a:rPr>
              <a:t>http://en.wikipedia.org/wiki/Military_history_of_the_United_States#Vietnam_War_.281955.E2.80.931975.29</a:t>
            </a:r>
            <a:endParaRPr lang="en-US" sz="1200" dirty="0" smtClean="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"Jfk."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4"/>
              </a:rPr>
              <a:t>http://en.wikipedia.org/wiki/Jfk#Presidency</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"New Frontier."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5"/>
              </a:rPr>
              <a:t>http://en.wikipedia.org/wiki/New%20Frontier</a:t>
            </a:r>
            <a:endParaRPr lang="en-US" sz="1200" u="sng" dirty="0">
              <a:solidFill>
                <a:schemeClr val="accent1"/>
              </a:solidFill>
              <a:ea typeface="ＭＳ Ｐゴシック" charset="0"/>
              <a:cs typeface="Arial"/>
            </a:endParaRPr>
          </a:p>
          <a:p>
            <a:r>
              <a:rPr lang="en-US" sz="1200" i="1" dirty="0" smtClean="0">
                <a:solidFill>
                  <a:schemeClr val="accent1"/>
                </a:solidFill>
                <a:latin typeface="Arial" charset="0"/>
                <a:ea typeface="ＭＳ Ｐゴシック" charset="0"/>
              </a:rPr>
              <a:t>Wikipedia.</a:t>
            </a:r>
            <a:r>
              <a:rPr lang="en-US" sz="1200" dirty="0" smtClean="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rPr>
              <a:t>"Immigration and Nationality Act of 1965."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16"/>
              </a:rPr>
              <a:t>http://en.wikipedia.org/wiki/Immigration%20and%20Nationality%20Act%20of%201965</a:t>
            </a:r>
            <a:endParaRPr lang="en-US" sz="1200" dirty="0" smtClean="0">
              <a:solidFill>
                <a:schemeClr val="accent1"/>
              </a:solidFill>
              <a:latin typeface="Arial" charset="0"/>
              <a:ea typeface="ＭＳ Ｐゴシック" charset="0"/>
            </a:endParaRPr>
          </a:p>
          <a:p>
            <a:r>
              <a:rPr lang="en-US" sz="1200" i="1" dirty="0">
                <a:solidFill>
                  <a:schemeClr val="accent1"/>
                </a:solidFill>
                <a:latin typeface="Arial" charset="0"/>
                <a:ea typeface="ＭＳ Ｐゴシック" charset="0"/>
              </a:rPr>
              <a:t>Wiktionary.</a:t>
            </a:r>
            <a:r>
              <a:rPr lang="en-US" sz="1200" dirty="0">
                <a:solidFill>
                  <a:schemeClr val="accent1"/>
                </a:solidFill>
                <a:latin typeface="Arial" charset="0"/>
                <a:ea typeface="ＭＳ Ｐゴシック" charset="0"/>
              </a:rPr>
              <a:t> "containment."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smtClean="0">
                <a:solidFill>
                  <a:schemeClr val="accent1"/>
                </a:solidFill>
                <a:latin typeface="Arial" charset="0"/>
                <a:ea typeface="ＭＳ Ｐゴシック" charset="0"/>
                <a:hlinkClick r:id="rId17"/>
              </a:rPr>
              <a:t>http://en.wiktionary.org/wiki/containment</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"Cuban Missile Crisis."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8"/>
              </a:rPr>
              <a:t>http://en.wikipedia.org/wiki/Cuban_Missile_Crisis</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Wiktionary.</a:t>
            </a:r>
            <a:r>
              <a:rPr lang="en-US" sz="1200" dirty="0">
                <a:solidFill>
                  <a:schemeClr val="accent1"/>
                </a:solidFill>
                <a:latin typeface="Arial" charset="0"/>
                <a:ea typeface="ＭＳ Ｐゴシック" charset="0"/>
              </a:rPr>
              <a:t> "blockade."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19"/>
              </a:rPr>
              <a:t>http://en.wiktionary.org/wiki/blockade</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"Cuban Missile Crisis."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20"/>
              </a:rPr>
              <a:t>http://en.wikipedia.org/wiki/Cuban%20Missile%20Crisis</a:t>
            </a:r>
            <a:endParaRPr lang="en-US" sz="1200" u="sng" dirty="0">
              <a:solidFill>
                <a:schemeClr val="accent1"/>
              </a:solidFill>
              <a:ea typeface="ＭＳ Ｐゴシック" charset="0"/>
              <a:cs typeface="Arial"/>
            </a:endParaRPr>
          </a:p>
          <a:p>
            <a:r>
              <a:rPr lang="en-US" sz="1200" i="1" dirty="0">
                <a:solidFill>
                  <a:schemeClr val="accent1"/>
                </a:solidFill>
                <a:latin typeface="Arial" charset="0"/>
                <a:ea typeface="ＭＳ Ｐゴシック" charset="0"/>
              </a:rPr>
              <a:t>Wikipedia.</a:t>
            </a:r>
            <a:r>
              <a:rPr lang="en-US" sz="1200" dirty="0">
                <a:solidFill>
                  <a:schemeClr val="accent1"/>
                </a:solidFill>
                <a:latin typeface="Arial" charset="0"/>
                <a:ea typeface="ＭＳ Ｐゴシック" charset="0"/>
              </a:rPr>
              <a:t> "Hotline Agreement." </a:t>
            </a:r>
            <a:r>
              <a:rPr lang="en-US" sz="1200" dirty="0">
                <a:solidFill>
                  <a:schemeClr val="accent1"/>
                </a:solidFill>
                <a:latin typeface="Arial" charset="0"/>
                <a:ea typeface="ＭＳ Ｐゴシック" charset="0"/>
                <a:hlinkClick r:id="rId2"/>
              </a:rPr>
              <a:t>CC BY-SA 3.0</a:t>
            </a:r>
            <a:r>
              <a:rPr lang="en-US" sz="1200" dirty="0">
                <a:solidFill>
                  <a:schemeClr val="accent1"/>
                </a:solidFill>
                <a:latin typeface="Arial" charset="0"/>
                <a:ea typeface="ＭＳ Ｐゴシック" charset="0"/>
              </a:rPr>
              <a:t> </a:t>
            </a:r>
            <a:r>
              <a:rPr lang="en-US" sz="1200" dirty="0">
                <a:solidFill>
                  <a:schemeClr val="accent1"/>
                </a:solidFill>
                <a:latin typeface="Arial" charset="0"/>
                <a:ea typeface="ＭＳ Ｐゴシック" charset="0"/>
                <a:hlinkClick r:id="rId21"/>
              </a:rPr>
              <a:t>http://en.wikipedia.org/wiki/Hotline%20Agreement</a:t>
            </a:r>
            <a:endParaRPr lang="en-US" sz="1200" u="sng" dirty="0">
              <a:solidFill>
                <a:schemeClr val="accent1"/>
              </a:solidFill>
              <a:ea typeface="ＭＳ Ｐゴシック" charset="0"/>
              <a:cs typeface="Arial"/>
            </a:endParaRPr>
          </a:p>
          <a:p>
            <a:endParaRPr lang="en-US" sz="1200" u="sng" dirty="0">
              <a:solidFill>
                <a:schemeClr val="accent1"/>
              </a:solidFill>
              <a:ea typeface="ＭＳ Ｐゴシック" charset="0"/>
              <a:cs typeface="Arial"/>
            </a:endParaRPr>
          </a:p>
        </p:txBody>
      </p:sp>
      <p:sp>
        <p:nvSpPr>
          <p:cNvPr id="3"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5"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6"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7"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Rectangle 12"/>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4" name="Picture 8"/>
          <p:cNvPicPr>
            <a:picLocks noChangeAspect="1" noChangeArrowheads="1"/>
          </p:cNvPicPr>
          <p:nvPr/>
        </p:nvPicPr>
        <p:blipFill>
          <a:blip r:embed="rId2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5" name="Picture 7"/>
          <p:cNvPicPr>
            <a:picLocks noChangeAspect="1" noChangeArrowheads="1"/>
          </p:cNvPicPr>
          <p:nvPr/>
        </p:nvPicPr>
        <p:blipFill>
          <a:blip r:embed="rId2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6" name="Rectangle 8"/>
          <p:cNvSpPr>
            <a:spLocks/>
          </p:cNvSpPr>
          <p:nvPr/>
        </p:nvSpPr>
        <p:spPr bwMode="auto">
          <a:xfrm>
            <a:off x="3962400" y="65786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32068689"/>
      </p:ext>
    </p:extLst>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200" dirty="0" smtClean="0"/>
              <a:t>The Warren Court was characterized by a high level of consensus, an unwillingness to allow constitutional rights to vary from state to state, and attention to ethical principles over narrow interpretive structures or strict precedent.</a:t>
            </a:r>
          </a:p>
          <a:p>
            <a:pPr marL="115888" indent="-115888"/>
            <a:r>
              <a:rPr lang="en-US" sz="1200" dirty="0" smtClean="0"/>
              <a:t>Under the Warren Court, civil rights, civil liberties, judicial power, and federal power were all expanded.</a:t>
            </a:r>
          </a:p>
          <a:p>
            <a:pPr marL="115888" indent="-115888"/>
            <a:r>
              <a:rPr lang="en-US" sz="1200" dirty="0" smtClean="0"/>
              <a:t>One of the most famous cases presided by the Warren Court was Brown v. Board of Education, the landmark case that ruled the segregation of public schools as unconstitutional.</a:t>
            </a:r>
          </a:p>
          <a:p>
            <a:pPr marL="115888" indent="-115888"/>
            <a:r>
              <a:rPr lang="en-US" sz="1200" dirty="0" smtClean="0"/>
              <a:t>the over-representation of rural areas in state legislatures and the under-representation of suburbs, known as one man, one vote cases, was ended under the Warren Court, with states reapportioning their legislatures.</a:t>
            </a:r>
          </a:p>
          <a:p>
            <a:pPr marL="115888" indent="-115888"/>
            <a:r>
              <a:rPr lang="en-US" sz="1200" dirty="0" smtClean="0"/>
              <a:t>The case Miranda v. Arizona, required that certain rights of a person interrogated while in police custody be clearly explained, including the right to an attorney (often called the "Miranda warning").</a:t>
            </a:r>
          </a:p>
        </p:txBody>
      </p:sp>
      <p:sp>
        <p:nvSpPr>
          <p:cNvPr id="4" name="Title 3"/>
          <p:cNvSpPr>
            <a:spLocks noGrp="1"/>
          </p:cNvSpPr>
          <p:nvPr>
            <p:ph type="title"/>
          </p:nvPr>
        </p:nvSpPr>
        <p:spPr/>
        <p:txBody>
          <a:bodyPr/>
          <a:lstStyle/>
          <a:p>
            <a:r>
              <a:rPr lang="en-US" dirty="0" smtClean="0"/>
              <a:t>The Warren Court</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www.boundless.com/u-s-history/textbooks/boundless-u-s-history-textbook/the-sixties-1960-1969-29/the-john-f-kennedy-administration-222/the-warren-court-1241-8616</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r>
              <a:rPr lang="en-US" sz="1000" dirty="0" smtClean="0">
                <a:solidFill>
                  <a:schemeClr val="bg2"/>
                </a:solidFill>
                <a:latin typeface="Arial"/>
                <a:cs typeface="Arial"/>
              </a:rPr>
              <a:t>1953 Supreme Court</a:t>
            </a: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John F. Kennedy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cec52e1ce89d72e803799080c1f46b6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146800" y="1447800"/>
            <a:ext cx="2768600" cy="189561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56884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200" dirty="0" smtClean="0"/>
              <a:t>The crisis is regarded as the closest the U.S. and Soviet Union came to nuclear exchange during the Cold War, with the U.S. favoring a military blockade of Cuba over an attack via air and sea.</a:t>
            </a:r>
          </a:p>
          <a:p>
            <a:pPr marL="115888" indent="-115888"/>
            <a:r>
              <a:rPr lang="en-US" sz="1200" dirty="0" smtClean="0"/>
              <a:t>Although the Soviets publicly accepted U.S. demands to remove missile bases from Cuba, secret back-channel communications between Kennedy and Khrushchev negotiated the dismantling of U.S.-built missiles deployed in Turkey and Italy.</a:t>
            </a:r>
          </a:p>
          <a:p>
            <a:pPr marL="115888" indent="-115888"/>
            <a:r>
              <a:rPr lang="en-US" sz="1200" dirty="0" smtClean="0"/>
              <a:t>As a result of the negotiations and overall danger of the crisis, the two countries created the Hotline Agreement and the Moscow-Washington hotline, which established direct communications between the capitals.</a:t>
            </a:r>
          </a:p>
          <a:p>
            <a:pPr marL="115888" indent="-115888"/>
            <a:r>
              <a:rPr lang="en-US" sz="1200" dirty="0" smtClean="0"/>
              <a:t>An additional outcome of this Kennedy-Khrushchev Pact that ended the Cuban Missile Crisis was that it effectively strengthened Castro's position by guaranteeing that the US would not invade Cuba.</a:t>
            </a:r>
          </a:p>
        </p:txBody>
      </p:sp>
      <p:sp>
        <p:nvSpPr>
          <p:cNvPr id="4" name="Title 3"/>
          <p:cNvSpPr>
            <a:spLocks noGrp="1"/>
          </p:cNvSpPr>
          <p:nvPr>
            <p:ph type="title"/>
          </p:nvPr>
        </p:nvSpPr>
        <p:spPr/>
        <p:txBody>
          <a:bodyPr/>
          <a:lstStyle/>
          <a:p>
            <a:r>
              <a:rPr lang="en-US" dirty="0" smtClean="0"/>
              <a:t>The Cuban Missile Crisis</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www.boundless.com/u-s-history/textbooks/boundless-u-s-history-textbook/the-sixties-1960-1969-29/the-john-f-kennedy-administration-222/the-cuban-missile-crisis-1242-9768</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r>
              <a:rPr lang="en-US" sz="1000" dirty="0" smtClean="0">
                <a:solidFill>
                  <a:schemeClr val="bg2"/>
                </a:solidFill>
                <a:latin typeface="Arial"/>
                <a:cs typeface="Arial"/>
              </a:rPr>
              <a:t>Containment of Cuba</a:t>
            </a: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John F. Kennedy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7763529325155fa3c905e1950d833254}">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146800" y="1447800"/>
            <a:ext cx="2615649" cy="20701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5688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200" dirty="0" smtClean="0"/>
              <a:t>The failure of the Bay of Pigs Invasion, the construction of the Berlin Wall, and the spread of communism to Laos prompted Kennedy to expand his containment policy and strengthen U.S. credibility in limiting the spread of communism.</a:t>
            </a:r>
          </a:p>
          <a:p>
            <a:pPr marL="115888" indent="-115888"/>
            <a:r>
              <a:rPr lang="en-US" sz="1200" dirty="0" smtClean="0"/>
              <a:t>Following the declaration of Laos as neutral, Kennedy focused on Vietnam to repair U.S. credibility and began aiding the South Vietnamese and their president Ngo Dinh Diem.</a:t>
            </a:r>
          </a:p>
          <a:p>
            <a:pPr marL="115888" indent="-115888"/>
            <a:r>
              <a:rPr lang="en-US" sz="1200" dirty="0" smtClean="0"/>
              <a:t>Kennedy increased U.S. involvement in Vietnam between 1961 and 1963, funding the enlargement of the South Vietnamese army under the Military Assistance Command Vietnam and Foreign Assistance Act of 1962.</a:t>
            </a:r>
          </a:p>
          <a:p>
            <a:pPr marL="115888" indent="-115888"/>
            <a:r>
              <a:rPr lang="en-US" sz="1200" dirty="0" smtClean="0"/>
              <a:t>In 1963, in contact with the U.S. Central Intelligence Agency, South Vietnamese generals overthrew and executed President Diem, causing major instability in the south and subsequent gains by the Viet Cong and communist insurgents.</a:t>
            </a:r>
          </a:p>
        </p:txBody>
      </p:sp>
      <p:sp>
        <p:nvSpPr>
          <p:cNvPr id="4" name="Title 3"/>
          <p:cNvSpPr>
            <a:spLocks noGrp="1"/>
          </p:cNvSpPr>
          <p:nvPr>
            <p:ph type="title"/>
          </p:nvPr>
        </p:nvSpPr>
        <p:spPr/>
        <p:txBody>
          <a:bodyPr/>
          <a:lstStyle/>
          <a:p>
            <a:r>
              <a:rPr lang="en-US" dirty="0" smtClean="0"/>
              <a:t>A Growing War in Vietnam</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www.boundless.com/u-s-history/textbooks/boundless-u-s-history-textbook/the-sixties-1960-1969-29/the-john-f-kennedy-administration-222/a-growing-war-in-vietnam-1243-9281</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r>
              <a:rPr lang="en-US" sz="1000" dirty="0" smtClean="0">
                <a:solidFill>
                  <a:schemeClr val="bg2"/>
                </a:solidFill>
                <a:latin typeface="Arial"/>
                <a:cs typeface="Arial"/>
              </a:rPr>
              <a:t>South Vietnamese Troops</a:t>
            </a: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John F. Kennedy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e42dbb0ed3cf404883b38173bb51cd6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146800" y="1447800"/>
            <a:ext cx="2588256" cy="20701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56884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28601" y="1371600"/>
            <a:ext cx="5638799" cy="4876800"/>
          </a:xfrm>
        </p:spPr>
        <p:txBody>
          <a:bodyPr/>
          <a:lstStyle/>
          <a:p>
            <a:pPr marL="115888" indent="-115888"/>
            <a:r>
              <a:rPr lang="en-US" sz="1200" dirty="0" smtClean="0"/>
              <a:t>Within hours following the assassination, Lee Harvey Oswald was arrested for the murder by Dallas police and charged later that night.</a:t>
            </a:r>
          </a:p>
          <a:p>
            <a:pPr marL="115888" indent="-115888"/>
            <a:r>
              <a:rPr lang="en-US" sz="1200" dirty="0" smtClean="0"/>
              <a:t>The murder trial of Oswald never occurred, as he was shot and killed by Dallas nightclub owner Jack Ruby while being transferred to the Dallas County Jail.</a:t>
            </a:r>
          </a:p>
          <a:p>
            <a:pPr marL="115888" indent="-115888"/>
            <a:r>
              <a:rPr lang="en-US" sz="1200" dirty="0" smtClean="0"/>
              <a:t>The Warren Commission, created by Lyndon Johnson, who succeeded Kennedy as president, investigated the assassination and concluded that Oswald and Ruby had both acted alone in their separate murders.</a:t>
            </a:r>
          </a:p>
          <a:p>
            <a:pPr marL="115888" indent="-115888"/>
            <a:r>
              <a:rPr lang="en-US" sz="1200" dirty="0" smtClean="0"/>
              <a:t>The United States House Select Committee on Assassinations concluded in 1979 that the Kennedy assassination was most likely the result of a conspiracy, finding the Warren Commission and original FBI investigation to be flawed.</a:t>
            </a:r>
          </a:p>
        </p:txBody>
      </p:sp>
      <p:sp>
        <p:nvSpPr>
          <p:cNvPr id="4" name="Title 3"/>
          <p:cNvSpPr>
            <a:spLocks noGrp="1"/>
          </p:cNvSpPr>
          <p:nvPr>
            <p:ph type="title"/>
          </p:nvPr>
        </p:nvSpPr>
        <p:spPr/>
        <p:txBody>
          <a:bodyPr/>
          <a:lstStyle/>
          <a:p>
            <a:r>
              <a:rPr lang="en-US" dirty="0" smtClean="0"/>
              <a:t>Kennedy's Assassination</a:t>
            </a:r>
            <a:endParaRPr lang="en-US" dirty="0"/>
          </a:p>
        </p:txBody>
      </p:sp>
      <p:sp>
        <p:nvSpPr>
          <p:cNvPr id="6" name="Rectangle 2"/>
          <p:cNvSpPr>
            <a:spLocks/>
          </p:cNvSpPr>
          <p:nvPr/>
        </p:nvSpPr>
        <p:spPr bwMode="auto">
          <a:xfrm>
            <a:off x="0" y="6815"/>
            <a:ext cx="9144000" cy="317500"/>
          </a:xfrm>
          <a:prstGeom prst="rect">
            <a:avLst/>
          </a:prstGeom>
          <a:solidFill>
            <a:srgbClr val="F0F0F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D7D7D7"/>
                </a:solidFill>
                <a:miter lim="800000"/>
                <a:headEnd type="none" w="med" len="med"/>
                <a:tailEnd type="none" w="med" len="med"/>
              </a14:hiddenLine>
            </a:ext>
          </a:extLst>
        </p:spPr>
        <p:txBody>
          <a:bodyPr lIns="0" tIns="0" rIns="0" bIns="0"/>
          <a:lstStyle/>
          <a:p>
            <a:endParaRPr lang="en-US"/>
          </a:p>
        </p:txBody>
      </p:sp>
      <p:sp>
        <p:nvSpPr>
          <p:cNvPr id="8"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9"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0"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1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14" name="Picture 7"/>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6" name="Rectangle 8"/>
          <p:cNvSpPr>
            <a:spLocks/>
          </p:cNvSpPr>
          <p:nvPr/>
        </p:nvSpPr>
        <p:spPr bwMode="auto">
          <a:xfrm>
            <a:off x="3962400" y="64770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66167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u="sng" dirty="0" smtClean="0">
                <a:solidFill>
                  <a:srgbClr val="FFFFFF"/>
                </a:solidFill>
                <a:latin typeface="Arial"/>
                <a:ea typeface="ＭＳ Ｐゴシック" charset="0"/>
                <a:cs typeface="Arial"/>
                <a:sym typeface="Helvetica Neue" charset="0"/>
                <a:hlinkClick r:id="rId4"/>
              </a:rPr>
              <a:t>www.boundless.com/u-s-history/textbooks/boundless-u-s-history-textbook/the-sixties-1960-1969-29/the-john-f-kennedy-administration-222/kennedy-s-assassination-1244-9280</a:t>
            </a:r>
            <a:endParaRPr lang="en-US" sz="800" u="sng" dirty="0">
              <a:solidFill>
                <a:srgbClr val="FFFFFF"/>
              </a:solidFill>
              <a:latin typeface="Arial"/>
              <a:ea typeface="ＭＳ Ｐゴシック" charset="0"/>
              <a:cs typeface="Arial"/>
              <a:sym typeface="Helvetica Neue" charset="0"/>
            </a:endParaRPr>
          </a:p>
        </p:txBody>
      </p:sp>
      <p:sp>
        <p:nvSpPr>
          <p:cNvPr id="21" name="Line 6"/>
          <p:cNvSpPr>
            <a:spLocks noChangeShapeType="1"/>
          </p:cNvSpPr>
          <p:nvPr/>
        </p:nvSpPr>
        <p:spPr bwMode="auto">
          <a:xfrm>
            <a:off x="228600" y="1143000"/>
            <a:ext cx="8694737" cy="0"/>
          </a:xfrm>
          <a:prstGeom prst="line">
            <a:avLst/>
          </a:prstGeom>
          <a:noFill/>
          <a:ln w="12700" cap="flat">
            <a:solidFill>
              <a:srgbClr val="B2B2B2"/>
            </a:solidFill>
            <a:prstDash val="solid"/>
            <a:miter lim="800000"/>
            <a:headEnd type="none" w="med" len="med"/>
            <a:tailEnd type="non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lIns="0" tIns="0" rIns="0" bIns="0"/>
          <a:lstStyle/>
          <a:p>
            <a:endParaRPr lang="en-US"/>
          </a:p>
        </p:txBody>
      </p:sp>
      <p:sp>
        <p:nvSpPr>
          <p:cNvPr id="22" name="TextBox 21"/>
          <p:cNvSpPr txBox="1"/>
          <p:nvPr/>
        </p:nvSpPr>
        <p:spPr>
          <a:xfrm>
            <a:off x="6172200" y="3657600"/>
            <a:ext cx="2743200" cy="492443"/>
          </a:xfrm>
          <a:prstGeom prst="rect">
            <a:avLst/>
          </a:prstGeom>
          <a:noFill/>
        </p:spPr>
        <p:txBody>
          <a:bodyPr wrap="square" lIns="0" tIns="0" rIns="0" bIns="0" rtlCol="0" anchor="t">
            <a:spAutoFit/>
          </a:bodyPr>
          <a:lstStyle/>
          <a:p>
            <a:pPr algn="l"/>
            <a:r>
              <a:rPr lang="en-US" sz="1000" dirty="0" smtClean="0">
                <a:solidFill>
                  <a:schemeClr val="bg2"/>
                </a:solidFill>
                <a:latin typeface="Arial"/>
                <a:cs typeface="Arial"/>
              </a:rPr>
              <a:t>JFK's Funeral</a:t>
            </a:r>
          </a:p>
          <a:p>
            <a:pPr algn="l">
              <a:lnSpc>
                <a:spcPct val="150000"/>
              </a:lnSpc>
            </a:pPr>
            <a:r>
              <a:rPr lang="en-US" sz="800" u="sng" dirty="0" smtClean="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a:p>
            <a:pPr algn="l"/>
            <a:endParaRPr lang="en-US" sz="1000" dirty="0">
              <a:solidFill>
                <a:schemeClr val="bg2"/>
              </a:solidFill>
              <a:latin typeface="Arial"/>
              <a:cs typeface="Arial"/>
            </a:endParaRPr>
          </a:p>
        </p:txBody>
      </p:sp>
      <p:sp>
        <p:nvSpPr>
          <p:cNvPr id="18" name="Rectangle 11"/>
          <p:cNvSpPr>
            <a:spLocks/>
          </p:cNvSpPr>
          <p:nvPr/>
        </p:nvSpPr>
        <p:spPr bwMode="auto">
          <a:xfrm>
            <a:off x="190500" y="83015"/>
            <a:ext cx="8801100" cy="14558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lstStyle/>
          <a:p>
            <a:pPr algn="l"/>
            <a:r>
              <a:rPr lang="en-US" sz="1000" dirty="0" smtClean="0">
                <a:solidFill>
                  <a:srgbClr val="828282"/>
                </a:solidFill>
                <a:latin typeface="Helvetica Neue Light" charset="0"/>
                <a:ea typeface="ＭＳ Ｐゴシック" charset="0"/>
                <a:cs typeface="Helvetica Neue Light" charset="0"/>
                <a:sym typeface="Helvetica Neue Light" charset="0"/>
              </a:rPr>
              <a:t>The Sixties: 1960-1969 &gt; The John F. Kennedy Administration</a:t>
            </a:r>
            <a:endParaRPr lang="en-US" sz="1000" dirty="0">
              <a:solidFill>
                <a:srgbClr val="828282"/>
              </a:solidFill>
              <a:latin typeface="Helvetica Neue Light" charset="0"/>
              <a:ea typeface="ＭＳ Ｐゴシック" charset="0"/>
              <a:cs typeface="Helvetica Neue Light" charset="0"/>
              <a:sym typeface="Helvetica Neue Light" charset="0"/>
            </a:endParaRPr>
          </a:p>
        </p:txBody>
      </p:sp>
      <p:pic>
        <p:nvPicPr>
          <p:cNvPr id="2" name="Picture 1" descr="conceptimage.jpg"/>
          <p:cNvPicPr>
            <a:picLocks noChangeAspect="1"/>
          </p:cNvPicPr>
          <p:nvPr/>
        </p:nvPicPr>
        <p:blipFill>
          <a:blip r:embed="rId6">
            <a:extLst>
              <a:ext uri="{cdabbc72afe4a85b355b96a5e1f5e2c2}">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146800" y="1447800"/>
            <a:ext cx="2574919" cy="20701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5688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p:cNvSpPr>
          <p:nvPr/>
        </p:nvSpPr>
        <p:spPr bwMode="auto">
          <a:xfrm>
            <a:off x="0" y="6400800"/>
            <a:ext cx="9144000" cy="469900"/>
          </a:xfrm>
          <a:prstGeom prst="rect">
            <a:avLst/>
          </a:prstGeom>
          <a:solidFill>
            <a:srgbClr val="F6F6F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175">
                <a:solidFill>
                  <a:srgbClr val="D7D7D7"/>
                </a:solidFill>
                <a:miter lim="800000"/>
                <a:headEnd/>
                <a:tailEnd/>
              </a14:hiddenLine>
            </a:ext>
          </a:extLst>
        </p:spPr>
        <p:txBody>
          <a:bodyPr lIns="0" tIns="0" rIns="0" bIns="0"/>
          <a:lstStyle/>
          <a:p>
            <a:endParaRPr lang="en-US"/>
          </a:p>
        </p:txBody>
      </p:sp>
      <p:pic>
        <p:nvPicPr>
          <p:cNvPr id="4" name="Picture 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9300" y="6527800"/>
            <a:ext cx="625475"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6538913"/>
            <a:ext cx="1422400" cy="2174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6" name="Rectangle 8"/>
          <p:cNvSpPr>
            <a:spLocks/>
          </p:cNvSpPr>
          <p:nvPr/>
        </p:nvSpPr>
        <p:spPr bwMode="auto">
          <a:xfrm>
            <a:off x="3962400" y="6578600"/>
            <a:ext cx="4318000" cy="203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2" name="Title 1"/>
          <p:cNvSpPr>
            <a:spLocks noGrp="1"/>
          </p:cNvSpPr>
          <p:nvPr>
            <p:ph type="title"/>
          </p:nvPr>
        </p:nvSpPr>
        <p:spPr/>
        <p:txBody>
          <a:bodyPr/>
          <a:lstStyle/>
          <a:p>
            <a:r>
              <a:rPr lang="en-US" smtClean="0"/>
              <a:t>Appendix</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37923768"/>
      </p:ext>
    </p:extLst>
  </p:cSld>
  <p:clrMapOvr>
    <a:masterClrMapping/>
  </p:clrMapOvr>
  <p:transition/>
</p:sld>
</file>

<file path=ppt/theme/theme1.xml><?xml version="1.0" encoding="utf-8"?>
<a:theme xmlns:a="http://schemas.openxmlformats.org/drawingml/2006/main" name="Boundless_Theme">
  <a:themeElements>
    <a:clrScheme name="Boundless">
      <a:dk1>
        <a:srgbClr val="FFFFFF"/>
      </a:dk1>
      <a:lt1>
        <a:srgbClr val="FFFFFF"/>
      </a:lt1>
      <a:dk2>
        <a:srgbClr val="000000"/>
      </a:dk2>
      <a:lt2>
        <a:srgbClr val="808080"/>
      </a:lt2>
      <a:accent1>
        <a:srgbClr val="2E2E2E"/>
      </a:accent1>
      <a:accent2>
        <a:srgbClr val="7BBB45"/>
      </a:accent2>
      <a:accent3>
        <a:srgbClr val="353535"/>
      </a:accent3>
      <a:accent4>
        <a:srgbClr val="2C2C2C"/>
      </a:accent4>
      <a:accent5>
        <a:srgbClr val="ADADAD"/>
      </a:accent5>
      <a:accent6>
        <a:srgbClr val="FEB720"/>
      </a:accent6>
      <a:hlink>
        <a:srgbClr val="228DBC"/>
      </a:hlink>
      <a:folHlink>
        <a:srgbClr val="228DB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algn="ctr" blurRad="63500" dir="2700000" dist="38099"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algn="ctr" blurRad="63500" dir="2700000" dist="38099"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Chapter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1469</TotalTime>
  <Words>6516</Words>
  <Application>Microsoft Macintosh PowerPoint</Application>
  <PresentationFormat>On-screen Show (4:3)</PresentationFormat>
  <Paragraphs>337</Paragraphs>
  <Slides>43</Slides>
  <Notes>0</Notes>
  <HiddenSlides>0</HiddenSlides>
  <MMClips>0</MMClips>
  <ScaleCrop>false</ScaleCrop>
  <HeadingPairs>
    <vt:vector size="4" baseType="variant">
      <vt:variant>
        <vt:lpstr>Design Template</vt:lpstr>
      </vt:variant>
      <vt:variant>
        <vt:i4>1</vt:i4>
      </vt:variant>
      <vt:variant>
        <vt:lpstr>Slide Titles</vt:lpstr>
      </vt:variant>
      <vt:variant>
        <vt:i4>43</vt:i4>
      </vt:variant>
    </vt:vector>
  </HeadingPairs>
  <TitlesOfParts>
    <vt:vector size="44" baseType="lpstr">
      <vt:lpstr>Boundless_Theme</vt:lpstr>
      <vt:lpstr>The John F. Kennedy Administration</vt:lpstr>
      <vt:lpstr>The John F. Kennedy Administration</vt:lpstr>
      <vt:lpstr>"The Hour of Maximum Danger"</vt:lpstr>
      <vt:lpstr>New Approaches to the Third World</vt:lpstr>
      <vt:lpstr>The Warren Court</vt:lpstr>
      <vt:lpstr>The Cuban Missile Crisis</vt:lpstr>
      <vt:lpstr>A Growing War in Vietnam</vt:lpstr>
      <vt:lpstr>Kennedy's Assassination</vt:lpstr>
      <vt:lpstr>Appendix</vt:lpstr>
      <vt:lpstr>Key terms</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Attribution</vt:lpstr>
      <vt:lpstr>Slide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Boundless Study Slides</dc:title>
  <dc:creator>Boundless</dc:creator>
  <cp:lastModifiedBy>osd</cp:lastModifiedBy>
  <cp:revision>3</cp:revision>
  <dcterms:created xsi:type="dcterms:W3CDTF">2015-04-13T06:10:01Z</dcterms:created>
  <dcterms:modified xsi:type="dcterms:W3CDTF">2015-04-13T06:10:18Z</dcterms:modified>
</cp:coreProperties>
</file>