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A0382-18B6-F743-ACB0-C30395E205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EAE1-28E3-7544-A890-DDCCF7EE13BE}" type="datetimeFigureOut">
              <a:rPr lang="en-US" smtClean="0"/>
              <a:t>1/27/14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Arts, Education, Literature &amp; Social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</a:t>
            </a:r>
          </a:p>
          <a:p>
            <a:r>
              <a:rPr lang="en-US" sz="2800" dirty="0" smtClean="0"/>
              <a:t>The Gilded Age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&amp;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REALISM</a:t>
            </a:r>
          </a:p>
          <a:p>
            <a:r>
              <a:rPr lang="en-US" dirty="0" smtClean="0"/>
              <a:t>Thomas Eakins</a:t>
            </a:r>
          </a:p>
          <a:p>
            <a:r>
              <a:rPr lang="en-US" dirty="0" smtClean="0"/>
              <a:t>Metropolitan Opera House &amp; others</a:t>
            </a:r>
          </a:p>
          <a:p>
            <a:r>
              <a:rPr lang="en-US" dirty="0" smtClean="0"/>
              <a:t>African American “Ragtime”</a:t>
            </a:r>
          </a:p>
          <a:p>
            <a:r>
              <a:rPr lang="en-US" dirty="0" smtClean="0"/>
              <a:t>The Phonograph</a:t>
            </a:r>
          </a:p>
          <a:p>
            <a:r>
              <a:rPr lang="en-US" dirty="0" err="1" smtClean="0"/>
              <a:t>Skyscrappers</a:t>
            </a:r>
            <a:r>
              <a:rPr lang="en-US" dirty="0" smtClean="0"/>
              <a:t> – Louis Sullivan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Richardsonian</a:t>
            </a:r>
            <a:r>
              <a:rPr lang="en-US" dirty="0" smtClean="0"/>
              <a:t>” style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Vaudeville</a:t>
            </a:r>
          </a:p>
          <a:p>
            <a:r>
              <a:rPr lang="en-US" dirty="0" smtClean="0"/>
              <a:t>Buffalo Bill’s Wild West Show</a:t>
            </a:r>
          </a:p>
          <a:p>
            <a:r>
              <a:rPr lang="en-US" dirty="0" smtClean="0"/>
              <a:t>P. T. Barnum Circus</a:t>
            </a:r>
          </a:p>
          <a:p>
            <a:r>
              <a:rPr lang="en-US" dirty="0" smtClean="0"/>
              <a:t>Baseball</a:t>
            </a:r>
          </a:p>
          <a:p>
            <a:r>
              <a:rPr lang="en-US" dirty="0" smtClean="0"/>
              <a:t>Basketball (Naismith)</a:t>
            </a:r>
          </a:p>
          <a:p>
            <a:r>
              <a:rPr lang="en-US" dirty="0" smtClean="0"/>
              <a:t>Football</a:t>
            </a:r>
          </a:p>
          <a:p>
            <a:r>
              <a:rPr lang="en-US" dirty="0" smtClean="0"/>
              <a:t>Bare-knuckle fighting</a:t>
            </a:r>
          </a:p>
          <a:p>
            <a:r>
              <a:rPr lang="en-US" dirty="0" smtClean="0"/>
              <a:t>Bicycling</a:t>
            </a:r>
          </a:p>
          <a:p>
            <a:r>
              <a:rPr lang="en-US" dirty="0" smtClean="0"/>
              <a:t>Parks (Central, Boston Commons, etc.)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Era of 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Advances in science combined with the American spirit of ingenuity led to an era of pragmatic approaches to learning and the arts</a:t>
            </a:r>
          </a:p>
          <a:p>
            <a:r>
              <a:rPr lang="en-US" dirty="0" smtClean="0"/>
              <a:t>An emerging middle class saw a lust for practical knowledge and for new pastimes</a:t>
            </a:r>
          </a:p>
          <a:p>
            <a:r>
              <a:rPr lang="en-US" dirty="0" smtClean="0"/>
              <a:t>Victorian “new morality” was a response to the urban social ills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Tax-supported public elementary schools spread nationwide</a:t>
            </a:r>
          </a:p>
          <a:p>
            <a:r>
              <a:rPr lang="en-US" dirty="0" smtClean="0"/>
              <a:t>Teacher training schools (“normal schools”)</a:t>
            </a:r>
          </a:p>
          <a:p>
            <a:r>
              <a:rPr lang="en-US" dirty="0" smtClean="0"/>
              <a:t>Chautauqua Movement – public lectures</a:t>
            </a:r>
          </a:p>
          <a:p>
            <a:r>
              <a:rPr lang="en-US" dirty="0" smtClean="0"/>
              <a:t>Illiteracy rate plummeted from 20% in 1870 to 10.7% in 1900</a:t>
            </a:r>
          </a:p>
          <a:p>
            <a:r>
              <a:rPr lang="en-US" dirty="0" smtClean="0"/>
              <a:t>John Dewey</a:t>
            </a:r>
          </a:p>
          <a:p>
            <a:r>
              <a:rPr lang="en-US" dirty="0" smtClean="0"/>
              <a:t>Tuskegee Institute (Booker T. Washington, George Washington Carver, et. 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Colleges &amp; Universities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Morrill Act of 1862 (land grant colleges)</a:t>
            </a:r>
          </a:p>
          <a:p>
            <a:r>
              <a:rPr lang="en-US" dirty="0" smtClean="0"/>
              <a:t>Vassar and other female schools</a:t>
            </a:r>
          </a:p>
          <a:p>
            <a:r>
              <a:rPr lang="en-US" dirty="0" smtClean="0"/>
              <a:t>Howard &amp; other black colleges</a:t>
            </a:r>
          </a:p>
          <a:p>
            <a:r>
              <a:rPr lang="en-US" dirty="0" smtClean="0"/>
              <a:t>Cornell, Stanford, U of Chicago, Johns Hopkins &amp; many more</a:t>
            </a:r>
          </a:p>
          <a:p>
            <a:r>
              <a:rPr lang="en-US" dirty="0" smtClean="0"/>
              <a:t>Emphasis shifted to the practical sciences</a:t>
            </a:r>
          </a:p>
          <a:p>
            <a:pPr lvl="1"/>
            <a:r>
              <a:rPr lang="en-US" dirty="0" smtClean="0"/>
              <a:t>Medical schools, etc.</a:t>
            </a:r>
          </a:p>
          <a:p>
            <a:r>
              <a:rPr lang="en-US" i="1" dirty="0" smtClean="0"/>
              <a:t>William James </a:t>
            </a:r>
            <a:r>
              <a:rPr lang="en-US" dirty="0" smtClean="0"/>
              <a:t>(Harvard) – a leading pragmatist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Library of Congress 1897</a:t>
            </a:r>
          </a:p>
          <a:p>
            <a:r>
              <a:rPr lang="en-US" dirty="0" smtClean="0"/>
              <a:t>Carnegie gave $60 million to open libraries</a:t>
            </a:r>
          </a:p>
          <a:p>
            <a:r>
              <a:rPr lang="en-US" dirty="0" smtClean="0"/>
              <a:t>Linotype, 1885</a:t>
            </a:r>
          </a:p>
          <a:p>
            <a:r>
              <a:rPr lang="en-US" dirty="0" smtClean="0"/>
              <a:t>The “Penny Press” – proliferation of newspapers </a:t>
            </a:r>
          </a:p>
          <a:p>
            <a:pPr lvl="1"/>
            <a:r>
              <a:rPr lang="en-US" dirty="0" smtClean="0"/>
              <a:t>Sensationalism, </a:t>
            </a:r>
            <a:r>
              <a:rPr lang="en-US" i="1" dirty="0" smtClean="0"/>
              <a:t>yellow journalism</a:t>
            </a:r>
            <a:r>
              <a:rPr lang="en-US" dirty="0" smtClean="0"/>
              <a:t>, etc</a:t>
            </a:r>
          </a:p>
          <a:p>
            <a:pPr lvl="1"/>
            <a:r>
              <a:rPr lang="en-US" i="1" dirty="0" smtClean="0"/>
              <a:t>Joseph Pulitzer – New York World, and more</a:t>
            </a:r>
          </a:p>
          <a:p>
            <a:pPr lvl="1"/>
            <a:r>
              <a:rPr lang="en-US" i="1" dirty="0" smtClean="0"/>
              <a:t>William Randolph Hurst – San Francisco Examiner and more</a:t>
            </a:r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Magazines</a:t>
            </a:r>
          </a:p>
          <a:p>
            <a:pPr lvl="1"/>
            <a:r>
              <a:rPr lang="en-US" i="1" dirty="0" smtClean="0"/>
              <a:t>Harper’s, Atlantic Monthly, The Nation</a:t>
            </a:r>
            <a:r>
              <a:rPr lang="en-US" dirty="0" smtClean="0"/>
              <a:t>, and more</a:t>
            </a:r>
          </a:p>
          <a:p>
            <a:r>
              <a:rPr lang="en-US" dirty="0" smtClean="0"/>
              <a:t>Reformers</a:t>
            </a:r>
          </a:p>
          <a:p>
            <a:pPr lvl="1"/>
            <a:r>
              <a:rPr lang="en-US" dirty="0" smtClean="0"/>
              <a:t>Henry George</a:t>
            </a:r>
            <a:r>
              <a:rPr lang="en-US" i="1" dirty="0" smtClean="0"/>
              <a:t>, Progress and Poverty </a:t>
            </a:r>
            <a:r>
              <a:rPr lang="en-US" dirty="0" smtClean="0"/>
              <a:t>(promoted the “single tax” on land) – 3 million copies</a:t>
            </a:r>
          </a:p>
          <a:p>
            <a:pPr lvl="1"/>
            <a:r>
              <a:rPr lang="en-US" dirty="0" smtClean="0"/>
              <a:t>Edward Bellamy, </a:t>
            </a:r>
            <a:r>
              <a:rPr lang="en-US" i="1" dirty="0" smtClean="0"/>
              <a:t>Looking Backward </a:t>
            </a:r>
            <a:r>
              <a:rPr lang="en-US" dirty="0" smtClean="0"/>
              <a:t>(stagecoach analogy to promote a mild utopian socialism)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“Dime novels” – promoted the Wild West</a:t>
            </a:r>
          </a:p>
          <a:p>
            <a:r>
              <a:rPr lang="en-US" dirty="0" smtClean="0"/>
              <a:t> Horatio Alger – juvenile fiction</a:t>
            </a:r>
          </a:p>
          <a:p>
            <a:r>
              <a:rPr lang="en-US" dirty="0" smtClean="0"/>
              <a:t>Notable Poets</a:t>
            </a:r>
          </a:p>
          <a:p>
            <a:pPr lvl="1"/>
            <a:r>
              <a:rPr lang="en-US" dirty="0" smtClean="0"/>
              <a:t>Walt Whitman </a:t>
            </a:r>
            <a:r>
              <a:rPr lang="en-US" i="1" dirty="0" smtClean="0"/>
              <a:t>– Leaves of Grass </a:t>
            </a:r>
            <a:r>
              <a:rPr lang="en-US" dirty="0" smtClean="0"/>
              <a:t>&amp; more</a:t>
            </a:r>
          </a:p>
          <a:p>
            <a:pPr lvl="1"/>
            <a:r>
              <a:rPr lang="en-US" dirty="0" smtClean="0"/>
              <a:t>Emily Dickenson – poems discovered after death </a:t>
            </a:r>
          </a:p>
          <a:p>
            <a:r>
              <a:rPr lang="en-US" dirty="0" smtClean="0"/>
              <a:t>Literary Landmarks (REALISM)</a:t>
            </a:r>
          </a:p>
          <a:p>
            <a:pPr lvl="1"/>
            <a:r>
              <a:rPr lang="en-US" dirty="0" smtClean="0"/>
              <a:t>Kate Chopin, </a:t>
            </a:r>
            <a:r>
              <a:rPr lang="en-US" i="1" dirty="0" smtClean="0"/>
              <a:t>The Awakening</a:t>
            </a:r>
          </a:p>
          <a:p>
            <a:pPr lvl="1"/>
            <a:r>
              <a:rPr lang="en-US" dirty="0" smtClean="0"/>
              <a:t>Mark Twain, </a:t>
            </a:r>
            <a:r>
              <a:rPr lang="en-US" i="1" dirty="0" smtClean="0"/>
              <a:t>Tom Sawyer, Huck Finn</a:t>
            </a:r>
            <a:r>
              <a:rPr lang="en-US" dirty="0" smtClean="0"/>
              <a:t>, etc. </a:t>
            </a:r>
          </a:p>
          <a:p>
            <a:pPr lvl="1"/>
            <a:r>
              <a:rPr lang="en-US" dirty="0" smtClean="0"/>
              <a:t>Stephen Crane, </a:t>
            </a:r>
            <a:r>
              <a:rPr lang="en-US" i="1" dirty="0" smtClean="0"/>
              <a:t>The Red Badge of Courage, </a:t>
            </a:r>
            <a:r>
              <a:rPr lang="en-US" dirty="0" smtClean="0"/>
              <a:t>&amp; more</a:t>
            </a:r>
          </a:p>
          <a:p>
            <a:pPr lvl="1"/>
            <a:r>
              <a:rPr lang="en-US" dirty="0" smtClean="0"/>
              <a:t>William Dean Howells, editor of </a:t>
            </a:r>
            <a:r>
              <a:rPr lang="en-US" i="1" dirty="0" smtClean="0"/>
              <a:t>Atlantic Monthly</a:t>
            </a:r>
          </a:p>
          <a:p>
            <a:pPr lvl="1"/>
            <a:r>
              <a:rPr lang="en-US" dirty="0" smtClean="0"/>
              <a:t>Henry James</a:t>
            </a:r>
          </a:p>
          <a:p>
            <a:pPr lvl="1"/>
            <a:r>
              <a:rPr lang="en-US" dirty="0" smtClean="0"/>
              <a:t>Jack London, </a:t>
            </a:r>
            <a:r>
              <a:rPr lang="en-US" i="1" dirty="0" smtClean="0"/>
              <a:t>The Call of the Wild </a:t>
            </a:r>
            <a:r>
              <a:rPr lang="en-US" dirty="0" smtClean="0"/>
              <a:t>&amp; more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Victoria Woodhull advocated “free love”</a:t>
            </a:r>
          </a:p>
          <a:p>
            <a:r>
              <a:rPr lang="en-US" dirty="0" smtClean="0"/>
              <a:t>(Anthony) Comstock Law of 1873	</a:t>
            </a:r>
          </a:p>
          <a:p>
            <a:pPr lvl="1"/>
            <a:r>
              <a:rPr lang="en-US" dirty="0" smtClean="0"/>
              <a:t>Illegal to mail “obscene” items</a:t>
            </a:r>
          </a:p>
          <a:p>
            <a:pPr lvl="1"/>
            <a:r>
              <a:rPr lang="en-US" dirty="0" smtClean="0"/>
              <a:t>Confiscations</a:t>
            </a:r>
          </a:p>
          <a:p>
            <a:r>
              <a:rPr lang="en-US" dirty="0" smtClean="0"/>
              <a:t>“Divorce Revolution”</a:t>
            </a:r>
          </a:p>
          <a:p>
            <a:r>
              <a:rPr lang="en-US" dirty="0" smtClean="0"/>
              <a:t>Emergence (some) of birth control</a:t>
            </a:r>
          </a:p>
          <a:p>
            <a:r>
              <a:rPr lang="en-US" dirty="0" smtClean="0"/>
              <a:t>Feminism</a:t>
            </a:r>
          </a:p>
          <a:p>
            <a:pPr lvl="1"/>
            <a:r>
              <a:rPr lang="en-US" dirty="0" smtClean="0"/>
              <a:t>NAWSA (Carrie Chapman Catt) (Susan B. Anthony)</a:t>
            </a:r>
          </a:p>
          <a:p>
            <a:pPr lvl="1"/>
            <a:r>
              <a:rPr lang="en-US" dirty="0" smtClean="0"/>
              <a:t>Ida B. Wells (Black NAWSA)</a:t>
            </a:r>
          </a:p>
          <a:p>
            <a:pPr lvl="1"/>
            <a:r>
              <a:rPr lang="en-US" dirty="0" smtClean="0"/>
              <a:t>Wyoming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Women’s Christian Temperance Union (</a:t>
            </a:r>
            <a:r>
              <a:rPr lang="en-US" i="1" dirty="0" smtClean="0"/>
              <a:t>Carrie Nation </a:t>
            </a:r>
            <a:r>
              <a:rPr lang="en-US" dirty="0" smtClean="0"/>
              <a:t>and others)</a:t>
            </a:r>
          </a:p>
          <a:p>
            <a:r>
              <a:rPr lang="en-US" dirty="0" smtClean="0"/>
              <a:t>Anti-Saloon League</a:t>
            </a:r>
          </a:p>
          <a:p>
            <a:r>
              <a:rPr lang="en-US" dirty="0" smtClean="0"/>
              <a:t>“Dry States” like Maine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103</TotalTime>
  <Words>497</Words>
  <Application>Microsoft Macintosh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Folio</vt:lpstr>
      <vt:lpstr>Arts, Education, Literature &amp; Social Movements</vt:lpstr>
      <vt:lpstr>An Era of Pragmatism</vt:lpstr>
      <vt:lpstr>Public Education</vt:lpstr>
      <vt:lpstr>Colleges &amp; Universities</vt:lpstr>
      <vt:lpstr>Journalism</vt:lpstr>
      <vt:lpstr>Journalism</vt:lpstr>
      <vt:lpstr>Literature</vt:lpstr>
      <vt:lpstr>The New Morality</vt:lpstr>
      <vt:lpstr>Temperance</vt:lpstr>
      <vt:lpstr>Art &amp; Architecture</vt:lpstr>
      <vt:lpstr>Entertainment</vt:lpstr>
    </vt:vector>
  </TitlesOfParts>
  <Company>Olympia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Arts, Education,Literature &amp; Social Movements</dc:title>
  <dc:creator>osd</dc:creator>
  <cp:lastModifiedBy>osd</cp:lastModifiedBy>
  <cp:revision>9</cp:revision>
  <dcterms:created xsi:type="dcterms:W3CDTF">2014-01-27T16:12:01Z</dcterms:created>
  <dcterms:modified xsi:type="dcterms:W3CDTF">2014-01-27T17:55:43Z</dcterms:modified>
</cp:coreProperties>
</file>