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s/slide3.xml" ContentType="application/vnd.openxmlformats-officedocument.presentationml.slide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Default Extension="gif" ContentType="image/gif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91" d="100"/>
          <a:sy n="91" d="100"/>
        </p:scale>
        <p:origin x="-13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27094"/>
            <a:ext cx="7772400" cy="1470025"/>
          </a:xfrm>
        </p:spPr>
        <p:txBody>
          <a:bodyPr anchor="b" anchorCtr="0"/>
          <a:lstStyle>
            <a:lvl1pPr>
              <a:defRPr sz="54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254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1" y="3810000"/>
            <a:ext cx="7770812" cy="1752600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gradFill>
                  <a:gsLst>
                    <a:gs pos="0">
                      <a:schemeClr val="tx2"/>
                    </a:gs>
                    <a:gs pos="100000">
                      <a:schemeClr val="tx2">
                        <a:lumMod val="75000"/>
                      </a:schemeClr>
                    </a:gs>
                  </a:gsLst>
                  <a:lin ang="5400000" scaled="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 descr="CoverGlyph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0025" y="3048000"/>
            <a:ext cx="1123950" cy="771525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738282"/>
            <a:ext cx="7770813" cy="1048870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0" y="457200"/>
            <a:ext cx="4572000" cy="3173506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181600"/>
            <a:ext cx="7770813" cy="6858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spcBef>
                <a:spcPts val="300"/>
              </a:spcBef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4890247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537882"/>
            <a:ext cx="1524000" cy="532503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7882"/>
            <a:ext cx="5889812" cy="532503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052928" y="3115195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26440"/>
            <a:ext cx="7770813" cy="1472184"/>
          </a:xfrm>
        </p:spPr>
        <p:txBody>
          <a:bodyPr anchor="b" anchorCtr="0"/>
          <a:lstStyle>
            <a:lvl1pPr algn="ctr">
              <a:defRPr sz="5400" b="0" i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3813048"/>
            <a:ext cx="7770813" cy="1755648"/>
          </a:xfrm>
        </p:spPr>
        <p:txBody>
          <a:bodyPr anchor="t" anchorCtr="0">
            <a:normAutofit/>
          </a:bodyPr>
          <a:lstStyle>
            <a:lvl1pPr marL="0" indent="0" algn="ctr">
              <a:spcBef>
                <a:spcPts val="300"/>
              </a:spcBef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 descr="Glyph-SectionHeader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38600" y="3174066"/>
            <a:ext cx="1066800" cy="590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00600" y="2209801"/>
            <a:ext cx="3657600" cy="3657600"/>
          </a:xfrm>
        </p:spPr>
        <p:txBody>
          <a:bodyPr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2027238"/>
            <a:ext cx="3657600" cy="639762"/>
          </a:xfrm>
        </p:spPr>
        <p:txBody>
          <a:bodyPr anchor="ctr" anchorCtr="0"/>
          <a:lstStyle>
            <a:lvl1pPr marL="0" indent="0" algn="ctr">
              <a:spcBef>
                <a:spcPts val="300"/>
              </a:spcBef>
              <a:buNone/>
              <a:defRPr sz="24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00600" y="2819400"/>
            <a:ext cx="3657600" cy="30480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49040" y="1658992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8906" y="914400"/>
            <a:ext cx="3657600" cy="1162050"/>
          </a:xfrm>
        </p:spPr>
        <p:txBody>
          <a:bodyPr anchor="b"/>
          <a:lstStyle>
            <a:lvl1pPr algn="ctr">
              <a:defRPr sz="38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96118" y="457199"/>
            <a:ext cx="3657600" cy="5410201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8906" y="2590799"/>
            <a:ext cx="3657600" cy="2895601"/>
          </a:xfrm>
        </p:spPr>
        <p:txBody>
          <a:bodyPr>
            <a:normAutofit/>
          </a:bodyPr>
          <a:lstStyle>
            <a:lvl1pPr marL="0" indent="0" algn="ctr">
              <a:lnSpc>
                <a:spcPct val="110000"/>
              </a:lnSpc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0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64746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013" y="914400"/>
            <a:ext cx="3657600" cy="1161288"/>
          </a:xfrm>
          <a:effectLst/>
        </p:spPr>
        <p:txBody>
          <a:bodyPr vert="horz" lIns="91440" tIns="45720" rIns="91440" bIns="45720" rtlCol="0" anchor="b" anchorCtr="0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3800" b="0" kern="1200">
                <a:solidFill>
                  <a:schemeClr val="tx2"/>
                </a:solidFill>
                <a:effectLst>
                  <a:outerShdw blurRad="38100" dist="12700" algn="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58906" y="457200"/>
            <a:ext cx="3657600" cy="5413248"/>
          </a:xfrm>
          <a:ln w="101600">
            <a:solidFill>
              <a:schemeClr val="tx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013" y="2587752"/>
            <a:ext cx="3657600" cy="2898648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2000"/>
              </a:spcBef>
              <a:buClr>
                <a:schemeClr val="accent3"/>
              </a:buClr>
              <a:buFont typeface="Wingdings" pitchFamily="2" charset="2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9" name="Picture 2" descr="HR-Glyph-R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04853" y="2286000"/>
            <a:ext cx="1645920" cy="170411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05300" y="6289115"/>
            <a:ext cx="533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6FFFC4-E231-9A4F-A4CA-5A5C8D8EAF6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0" y="67236"/>
            <a:ext cx="7770813" cy="1371600"/>
          </a:xfrm>
          <a:prstGeom prst="rect">
            <a:avLst/>
          </a:prstGeom>
          <a:effectLst/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9800"/>
            <a:ext cx="7770813" cy="3657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00800" y="6289115"/>
            <a:ext cx="237564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6C26FE-5BB1-1741-84FE-A8DD9C003C3F}" type="datetimeFigureOut">
              <a:rPr lang="en-US" smtClean="0"/>
              <a:pPr/>
              <a:t>9/22/13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9624" y="6289115"/>
            <a:ext cx="31555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5000" kern="1200">
          <a:solidFill>
            <a:schemeClr val="tx2"/>
          </a:solidFill>
          <a:effectLst>
            <a:outerShdw blurRad="38100" dist="12700" algn="l" rotWithShape="0">
              <a:prstClr val="black">
                <a:alpha val="40000"/>
              </a:prstClr>
            </a:outerShdw>
          </a:effectLst>
          <a:latin typeface="+mj-lt"/>
          <a:ea typeface="+mj-ea"/>
          <a:cs typeface="+mj-cs"/>
        </a:defRPr>
      </a:lvl1pPr>
    </p:titleStyle>
    <p:bodyStyle>
      <a:lvl1pPr marL="457200" indent="-457200" algn="l" defTabSz="914400" rtl="0" eaLnBrk="1" latinLnBrk="0" hangingPunct="1">
        <a:spcBef>
          <a:spcPts val="2000"/>
        </a:spcBef>
        <a:buClr>
          <a:schemeClr val="accent3"/>
        </a:buClr>
        <a:buFont typeface="Wingdings" pitchFamily="2" charset="2"/>
        <a:buChar char="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457200" algn="l" defTabSz="914400" rtl="0" eaLnBrk="1" latinLnBrk="0" hangingPunct="1">
        <a:spcBef>
          <a:spcPts val="600"/>
        </a:spcBef>
        <a:buClr>
          <a:schemeClr val="accent3">
            <a:lumMod val="50000"/>
          </a:schemeClr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457200" algn="l" defTabSz="914400" rtl="0" eaLnBrk="1" latinLnBrk="0" hangingPunct="1">
        <a:spcBef>
          <a:spcPts val="600"/>
        </a:spcBef>
        <a:buClr>
          <a:schemeClr val="accent3"/>
        </a:buClr>
        <a:buFont typeface="Wingdings" pitchFamily="2" charset="2"/>
        <a:buChar char=""/>
        <a:defRPr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gi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0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The Battle for </a:t>
            </a:r>
            <a:br>
              <a:rPr lang="en-US" dirty="0" smtClean="0"/>
            </a:br>
            <a:r>
              <a:rPr lang="en-US" dirty="0" smtClean="0"/>
              <a:t>North America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2400" i="1" dirty="0" smtClean="0"/>
              <a:t>The French and Indian War (Seven Years War) </a:t>
            </a:r>
          </a:p>
          <a:p>
            <a:r>
              <a:rPr lang="en-US" sz="2400" i="1" dirty="0" smtClean="0"/>
              <a:t>and its impact on Colonial unity &amp; loyalty </a:t>
            </a:r>
          </a:p>
          <a:p>
            <a:r>
              <a:rPr lang="en-US" sz="2400" i="1" dirty="0" smtClean="0"/>
              <a:t>1754--1763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New France</a:t>
            </a:r>
            <a:endParaRPr lang="en-US" dirty="0"/>
          </a:p>
        </p:txBody>
      </p:sp>
      <p:pic>
        <p:nvPicPr>
          <p:cNvPr id="6" name="Content Placeholder 5" descr="new-france-map.jpg"/>
          <p:cNvPicPr>
            <a:picLocks noGrp="1" noChangeAspect="1"/>
          </p:cNvPicPr>
          <p:nvPr>
            <p:ph idx="1"/>
          </p:nvPr>
        </p:nvPicPr>
        <p:blipFill>
          <a:blip r:embed="rId2"/>
          <a:srcRect t="-20770" b="-20770"/>
          <a:stretch>
            <a:fillRect/>
          </a:stretch>
        </p:blipFill>
        <p:spPr>
          <a:xfrm>
            <a:off x="4316506" y="457199"/>
            <a:ext cx="4137212" cy="6119627"/>
          </a:xfrm>
        </p:spPr>
      </p:pic>
      <p:sp>
        <p:nvSpPr>
          <p:cNvPr id="5" name="Text Placeholder 4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n-US" dirty="0" smtClean="0"/>
              <a:t>Fur Trade</a:t>
            </a:r>
          </a:p>
          <a:p>
            <a:r>
              <a:rPr lang="en-US" dirty="0" smtClean="0"/>
              <a:t>Relations with Indians</a:t>
            </a:r>
          </a:p>
          <a:p>
            <a:r>
              <a:rPr lang="en-US" dirty="0" smtClean="0"/>
              <a:t>Louisiana </a:t>
            </a:r>
          </a:p>
          <a:p>
            <a:r>
              <a:rPr lang="en-US" dirty="0" smtClean="0"/>
              <a:t>Threat to British Colonies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Washington vs. the French in Ohio 1754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898118"/>
            <a:ext cx="3657600" cy="3657600"/>
          </a:xfrm>
        </p:spPr>
        <p:txBody>
          <a:bodyPr>
            <a:normAutofit lnSpcReduction="10000"/>
          </a:bodyPr>
          <a:lstStyle/>
          <a:p>
            <a:pPr>
              <a:buNone/>
            </a:pPr>
            <a:endParaRPr lang="en-US" dirty="0" smtClean="0"/>
          </a:p>
          <a:p>
            <a:r>
              <a:rPr lang="en-US" dirty="0" smtClean="0"/>
              <a:t>Led Virginia militia </a:t>
            </a:r>
            <a:r>
              <a:rPr lang="en-US" dirty="0" smtClean="0"/>
              <a:t>in attempt </a:t>
            </a:r>
            <a:r>
              <a:rPr lang="en-US" dirty="0" smtClean="0"/>
              <a:t>to drive French from Ohio</a:t>
            </a:r>
          </a:p>
          <a:p>
            <a:r>
              <a:rPr lang="en-US" dirty="0" smtClean="0"/>
              <a:t>(see map)</a:t>
            </a:r>
          </a:p>
          <a:p>
            <a:r>
              <a:rPr lang="en-US" dirty="0" smtClean="0"/>
              <a:t>Ft. Necessity</a:t>
            </a:r>
          </a:p>
          <a:p>
            <a:r>
              <a:rPr lang="en-US" dirty="0" smtClean="0"/>
              <a:t>Failure led to Albany Congress</a:t>
            </a:r>
          </a:p>
          <a:p>
            <a:endParaRPr lang="en-US" dirty="0"/>
          </a:p>
        </p:txBody>
      </p:sp>
      <p:pic>
        <p:nvPicPr>
          <p:cNvPr id="5" name="Content Placeholder 4" descr="mehist2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815" r="-16815"/>
          <a:stretch>
            <a:fillRect/>
          </a:stretch>
        </p:blipFill>
        <p:spPr>
          <a:xfrm>
            <a:off x="4122283" y="1898118"/>
            <a:ext cx="4647599" cy="464759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Albany Plan 1754</a:t>
            </a:r>
            <a:endParaRPr lang="en-US" dirty="0"/>
          </a:p>
        </p:txBody>
      </p:sp>
      <p:pic>
        <p:nvPicPr>
          <p:cNvPr id="6" name="Picture Placeholder 5" descr="joinordie-794471.jpg"/>
          <p:cNvPicPr>
            <a:picLocks noGrp="1" noChangeAspect="1"/>
          </p:cNvPicPr>
          <p:nvPr>
            <p:ph sz="half" idx="1"/>
          </p:nvPr>
        </p:nvPicPr>
        <p:blipFill>
          <a:blip r:embed="rId2"/>
          <a:srcRect t="-25000" b="-25000"/>
          <a:stretch>
            <a:fillRect/>
          </a:stretch>
        </p:blipFill>
        <p:spPr/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Immediate purpose</a:t>
            </a:r>
          </a:p>
          <a:p>
            <a:r>
              <a:rPr lang="en-US" dirty="0" smtClean="0"/>
              <a:t>Long-range purpose</a:t>
            </a:r>
          </a:p>
          <a:p>
            <a:r>
              <a:rPr lang="en-US" dirty="0" smtClean="0"/>
              <a:t>Franklin’s motive </a:t>
            </a:r>
          </a:p>
          <a:p>
            <a:r>
              <a:rPr lang="en-US" dirty="0" smtClean="0"/>
              <a:t>Colonial concerns/British concerns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Braddock at Fort Duquesne (1755)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With Washington under his command</a:t>
            </a:r>
          </a:p>
          <a:p>
            <a:r>
              <a:rPr lang="en-US" dirty="0" smtClean="0"/>
              <a:t>Failed to take Fort Duquesne</a:t>
            </a:r>
          </a:p>
          <a:p>
            <a:r>
              <a:rPr lang="en-US" dirty="0" smtClean="0"/>
              <a:t>Limited participation from colonists</a:t>
            </a:r>
          </a:p>
          <a:p>
            <a:r>
              <a:rPr lang="en-US" dirty="0" smtClean="0"/>
              <a:t>Many Indians allied with French for fear of British expansion</a:t>
            </a:r>
            <a:endParaRPr lang="en-US" dirty="0"/>
          </a:p>
        </p:txBody>
      </p:sp>
      <p:pic>
        <p:nvPicPr>
          <p:cNvPr id="7" name="Content Placeholder 6" descr="mehist2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815" r="-16815"/>
          <a:stretch>
            <a:fillRect/>
          </a:stretch>
        </p:blipFill>
        <p:spPr>
          <a:xfrm>
            <a:off x="4158583" y="1932184"/>
            <a:ext cx="4577233" cy="457723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William Pitt and the Battle of Quebec (1759)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Pitt changed strategy and sent James Wolfe to attack this important cliff fortress</a:t>
            </a:r>
          </a:p>
          <a:p>
            <a:r>
              <a:rPr lang="en-US" dirty="0" smtClean="0"/>
              <a:t>200 ships &amp; 18,000 men</a:t>
            </a:r>
          </a:p>
          <a:p>
            <a:r>
              <a:rPr lang="en-US" dirty="0" smtClean="0"/>
              <a:t>Goal: cut off French supply routes to all of New France</a:t>
            </a:r>
          </a:p>
          <a:p>
            <a:r>
              <a:rPr lang="en-US" dirty="0" smtClean="0"/>
              <a:t>Defeated Marquis de Montcalm (both leaders killed)</a:t>
            </a:r>
          </a:p>
          <a:p>
            <a:r>
              <a:rPr lang="en-US" dirty="0" smtClean="0"/>
              <a:t>THE turning point in the war</a:t>
            </a:r>
            <a:endParaRPr lang="en-US" dirty="0"/>
          </a:p>
        </p:txBody>
      </p:sp>
      <p:pic>
        <p:nvPicPr>
          <p:cNvPr id="5" name="Content Placeholder 4" descr="mehist2.gif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16815" r="-16815"/>
          <a:stretch>
            <a:fillRect/>
          </a:stretch>
        </p:blipFill>
        <p:spPr>
          <a:xfrm>
            <a:off x="4343400" y="1926032"/>
            <a:ext cx="4639205" cy="46392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Treaty of Paris 1763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British gains</a:t>
            </a:r>
          </a:p>
          <a:p>
            <a:r>
              <a:rPr lang="en-US" dirty="0" smtClean="0"/>
              <a:t>France driven from continent</a:t>
            </a:r>
          </a:p>
          <a:p>
            <a:r>
              <a:rPr lang="en-US" dirty="0" smtClean="0"/>
              <a:t>Spanish concessions (Louisiana)</a:t>
            </a:r>
          </a:p>
          <a:p>
            <a:r>
              <a:rPr lang="en-US" dirty="0" smtClean="0"/>
              <a:t>(see map)</a:t>
            </a:r>
            <a:endParaRPr lang="en-US" dirty="0"/>
          </a:p>
        </p:txBody>
      </p:sp>
      <p:pic>
        <p:nvPicPr>
          <p:cNvPr id="5" name="Content Placeholder 4" descr="North America 1763 map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22979" r="-22979"/>
          <a:stretch>
            <a:fillRect/>
          </a:stretch>
        </p:blipFill>
        <p:spPr>
          <a:xfrm>
            <a:off x="4150197" y="1842292"/>
            <a:ext cx="4675511" cy="467551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Proclamation of 1763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Why? – Pontiac’s uprising &amp; Spanish &amp; Indian</a:t>
            </a:r>
            <a:r>
              <a:rPr lang="en-US" dirty="0" smtClean="0"/>
              <a:t> menaces </a:t>
            </a:r>
            <a:r>
              <a:rPr lang="en-US" dirty="0" smtClean="0"/>
              <a:t>in the southern frontier</a:t>
            </a:r>
          </a:p>
          <a:p>
            <a:r>
              <a:rPr lang="en-US" dirty="0" smtClean="0"/>
              <a:t>American perception &amp; response</a:t>
            </a:r>
          </a:p>
          <a:p>
            <a:endParaRPr lang="en-US" dirty="0"/>
          </a:p>
        </p:txBody>
      </p:sp>
      <p:pic>
        <p:nvPicPr>
          <p:cNvPr id="5" name="Content Placeholder 4" descr="image001.jpg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 l="-8556" r="-8556"/>
          <a:stretch>
            <a:fillRect/>
          </a:stretch>
        </p:blipFill>
        <p:spPr>
          <a:xfrm>
            <a:off x="4343400" y="1898119"/>
            <a:ext cx="4426482" cy="442648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Folio">
  <a:themeElements>
    <a:clrScheme name="Folio">
      <a:dk1>
        <a:sysClr val="windowText" lastClr="000000"/>
      </a:dk1>
      <a:lt1>
        <a:sysClr val="window" lastClr="FFFFFF"/>
      </a:lt1>
      <a:dk2>
        <a:srgbClr val="2D2F2B"/>
      </a:dk2>
      <a:lt2>
        <a:srgbClr val="DEDED7"/>
      </a:lt2>
      <a:accent1>
        <a:srgbClr val="294171"/>
      </a:accent1>
      <a:accent2>
        <a:srgbClr val="748CBC"/>
      </a:accent2>
      <a:accent3>
        <a:srgbClr val="8E887C"/>
      </a:accent3>
      <a:accent4>
        <a:srgbClr val="834736"/>
      </a:accent4>
      <a:accent5>
        <a:srgbClr val="5A1705"/>
      </a:accent5>
      <a:accent6>
        <a:srgbClr val="A0A16A"/>
      </a:accent6>
      <a:hlink>
        <a:srgbClr val="74B6BC"/>
      </a:hlink>
      <a:folHlink>
        <a:srgbClr val="7F95A4"/>
      </a:folHlink>
    </a:clrScheme>
    <a:fontScheme name="Folio">
      <a:majorFont>
        <a:latin typeface="Calisto MT"/>
        <a:ea typeface=""/>
        <a:cs typeface=""/>
        <a:font script="Jpan" typeface="ＭＳ 明朝"/>
      </a:majorFont>
      <a:minorFont>
        <a:latin typeface="Calisto MT"/>
        <a:ea typeface=""/>
        <a:cs typeface=""/>
        <a:font script="Jpan" typeface="ＭＳ 明朝"/>
      </a:minorFont>
    </a:fontScheme>
    <a:fmtScheme name="Foli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40000"/>
                <a:satMod val="120000"/>
              </a:schemeClr>
              <a:schemeClr val="phClr">
                <a:tint val="70000"/>
                <a:satMod val="300000"/>
                <a:lumMod val="110000"/>
              </a:schemeClr>
            </a:duotone>
          </a:blip>
          <a:tile tx="0" ty="0" sx="50000" sy="50000" flip="none" algn="tl"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8100" dist="25400" dir="5400000" algn="br" rotWithShape="0">
              <a:srgbClr val="000000">
                <a:alpha val="50000"/>
              </a:srgbClr>
            </a:outerShdw>
          </a:effectLst>
        </a:effectStyle>
        <a:effectStyle>
          <a:effectLst>
            <a:innerShdw blurRad="190500" dist="25400">
              <a:srgbClr val="000000">
                <a:alpha val="50000"/>
              </a:srgbClr>
            </a:innerShdw>
          </a:effectLst>
        </a:effectStyle>
      </a:effectStyleLst>
      <a:bgFillStyleLst>
        <a:blipFill rotWithShape="1">
          <a:blip xmlns:r="http://schemas.openxmlformats.org/officeDocument/2006/relationships" r:embed="rId3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4">
            <a:duotone>
              <a:schemeClr val="phClr">
                <a:shade val="10000"/>
                <a:satMod val="125000"/>
              </a:schemeClr>
              <a:schemeClr val="phClr">
                <a:tint val="70000"/>
                <a:satMod val="350000"/>
                <a:lumMod val="110000"/>
              </a:schemeClr>
            </a:duotone>
          </a:blip>
          <a:stretch/>
        </a:blipFill>
        <a:blipFill rotWithShape="1">
          <a:blip xmlns:r="http://schemas.openxmlformats.org/officeDocument/2006/relationships" r:embed="rId5">
            <a:duotone>
              <a:schemeClr val="phClr">
                <a:shade val="3000"/>
                <a:lumMod val="10000"/>
              </a:schemeClr>
              <a:schemeClr val="phClr">
                <a:tint val="91000"/>
                <a:satMod val="500000"/>
                <a:lumMod val="125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Folio.thmx</Template>
  <TotalTime>86</TotalTime>
  <Words>215</Words>
  <Application>Microsoft Macintosh PowerPoint</Application>
  <PresentationFormat>On-screen Show (4:3)</PresentationFormat>
  <Paragraphs>40</Paragraphs>
  <Slides>8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Folio</vt:lpstr>
      <vt:lpstr>The Battle for  North America</vt:lpstr>
      <vt:lpstr>New France</vt:lpstr>
      <vt:lpstr>Washington vs. the French in Ohio 1754</vt:lpstr>
      <vt:lpstr>Albany Plan 1754</vt:lpstr>
      <vt:lpstr>Braddock at Fort Duquesne (1755) </vt:lpstr>
      <vt:lpstr>William Pitt and the Battle of Quebec (1759)</vt:lpstr>
      <vt:lpstr>The Treaty of Paris 1763 </vt:lpstr>
      <vt:lpstr>The Proclamation of 1763 </vt:lpstr>
    </vt:vector>
  </TitlesOfParts>
  <Company>Olympia School District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Battle for  North America</dc:title>
  <dc:creator>Student</dc:creator>
  <cp:lastModifiedBy>osd</cp:lastModifiedBy>
  <cp:revision>11</cp:revision>
  <dcterms:created xsi:type="dcterms:W3CDTF">2013-09-23T05:20:48Z</dcterms:created>
  <dcterms:modified xsi:type="dcterms:W3CDTF">2013-09-23T05:49:48Z</dcterms:modified>
</cp:coreProperties>
</file>