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3" r:id="rId3"/>
    <p:sldId id="264" r:id="rId4"/>
    <p:sldId id="262" r:id="rId5"/>
    <p:sldId id="276" r:id="rId6"/>
    <p:sldId id="257" r:id="rId7"/>
    <p:sldId id="281" r:id="rId8"/>
    <p:sldId id="259" r:id="rId9"/>
    <p:sldId id="268" r:id="rId10"/>
    <p:sldId id="284" r:id="rId11"/>
    <p:sldId id="285" r:id="rId12"/>
    <p:sldId id="265" r:id="rId13"/>
    <p:sldId id="283" r:id="rId14"/>
    <p:sldId id="266" r:id="rId15"/>
    <p:sldId id="287" r:id="rId16"/>
    <p:sldId id="286" r:id="rId17"/>
    <p:sldId id="272" r:id="rId18"/>
    <p:sldId id="273" r:id="rId19"/>
    <p:sldId id="288" r:id="rId20"/>
    <p:sldId id="291" r:id="rId21"/>
    <p:sldId id="292" r:id="rId22"/>
    <p:sldId id="293" r:id="rId23"/>
    <p:sldId id="289" r:id="rId24"/>
    <p:sldId id="29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 baseline="-25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 baseline="-25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 baseline="-25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 baseline="-250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Times New Roman" charset="0"/>
              </a:defRPr>
            </a:lvl1pPr>
          </a:lstStyle>
          <a:p>
            <a:fld id="{53630FE9-4505-304A-BB78-9DCB747AEB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12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Times New Roman" charset="0"/>
              </a:defRPr>
            </a:lvl1pPr>
          </a:lstStyle>
          <a:p>
            <a:fld id="{8E5ABEB7-365D-8746-8A37-7A1559F2D5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128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982395-E89C-7345-8832-70E59F991861}" type="slidenum">
              <a:rPr lang="en-US" sz="1200" baseline="0">
                <a:latin typeface="Times New Roman" charset="0"/>
              </a:rPr>
              <a:pPr eaLnBrk="1" hangingPunct="1"/>
              <a:t>1</a:t>
            </a:fld>
            <a:endParaRPr lang="en-US" sz="1200" baseline="0"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9FB3F0-3781-9C4D-8B07-C7E2903CDB0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67AA91-727F-2648-89D6-7049F419B6D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07A1C4-F5E2-7546-A576-CFABE417A524}" type="slidenum">
              <a:rPr lang="en-US" sz="1200" baseline="0">
                <a:latin typeface="Times New Roman" charset="0"/>
              </a:rPr>
              <a:pPr eaLnBrk="1" hangingPunct="1"/>
              <a:t>12</a:t>
            </a:fld>
            <a:endParaRPr lang="en-US" sz="1200" baseline="0"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1E73E47-B1A5-1042-865E-9EFA457C5C55}" type="slidenum">
              <a:rPr lang="en-US" sz="1200" baseline="0">
                <a:latin typeface="Times New Roman" charset="0"/>
              </a:rPr>
              <a:pPr eaLnBrk="1" hangingPunct="1"/>
              <a:t>13</a:t>
            </a:fld>
            <a:endParaRPr lang="en-US" sz="1200" baseline="0"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91E5CBE-4A02-1546-A69A-E50A65B30F0A}" type="slidenum">
              <a:rPr lang="en-US" sz="1200" baseline="0">
                <a:latin typeface="Times New Roman" charset="0"/>
              </a:rPr>
              <a:pPr eaLnBrk="1" hangingPunct="1"/>
              <a:t>14</a:t>
            </a:fld>
            <a:endParaRPr lang="en-US" sz="1200" baseline="0"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26D70C-9524-6A47-AD14-7E0A9CD88C9A}" type="slidenum">
              <a:rPr lang="en-US" sz="1200" baseline="0">
                <a:latin typeface="Times New Roman" charset="0"/>
              </a:rPr>
              <a:pPr eaLnBrk="1" hangingPunct="1"/>
              <a:t>17</a:t>
            </a:fld>
            <a:endParaRPr lang="en-US" sz="1200" baseline="0"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E7D5153-6589-6440-A264-F49F5E3F1AA7}" type="slidenum">
              <a:rPr lang="en-US" sz="1200" baseline="0">
                <a:latin typeface="Times New Roman" charset="0"/>
              </a:rPr>
              <a:pPr eaLnBrk="1" hangingPunct="1"/>
              <a:t>18</a:t>
            </a:fld>
            <a:endParaRPr lang="en-US" sz="1200" baseline="0"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459540-E8EF-AD4A-8410-617EE8D12806}" type="slidenum">
              <a:rPr lang="en-US" sz="1200" baseline="0">
                <a:latin typeface="Times New Roman" charset="0"/>
              </a:rPr>
              <a:pPr eaLnBrk="1" hangingPunct="1"/>
              <a:t>19</a:t>
            </a:fld>
            <a:endParaRPr lang="en-US" sz="1200" baseline="0">
              <a:latin typeface="Times New Roman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B03C08-E2BF-AA45-BA59-4149D782F289}" type="slidenum">
              <a:rPr lang="en-US" sz="1200" baseline="0">
                <a:latin typeface="Times New Roman" charset="0"/>
              </a:rPr>
              <a:pPr eaLnBrk="1" hangingPunct="1"/>
              <a:t>20</a:t>
            </a:fld>
            <a:endParaRPr lang="en-US" sz="1200" baseline="0">
              <a:latin typeface="Times New Roman" charset="0"/>
            </a:endParaRPr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B07C5FD-1B75-5D45-9E8E-0AADA8251F71}" type="slidenum">
              <a:rPr lang="en-US" sz="1200" baseline="0">
                <a:latin typeface="Times New Roman" charset="0"/>
              </a:rPr>
              <a:pPr eaLnBrk="1" hangingPunct="1"/>
              <a:t>21</a:t>
            </a:fld>
            <a:endParaRPr lang="en-US" sz="1200" baseline="0">
              <a:latin typeface="Times New Roman" charset="0"/>
            </a:endParaRPr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DCF569-F95C-6840-B2A7-595235851B96}" type="slidenum">
              <a:rPr lang="en-US" sz="1200" baseline="0">
                <a:latin typeface="Times New Roman" charset="0"/>
              </a:rPr>
              <a:pPr eaLnBrk="1" hangingPunct="1"/>
              <a:t>2</a:t>
            </a:fld>
            <a:endParaRPr lang="en-US" sz="1200" baseline="0"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A902F0-D5E4-DD40-AC5A-C27FB6EE3C54}" type="slidenum">
              <a:rPr lang="en-US" sz="1200" baseline="0">
                <a:latin typeface="Times New Roman" charset="0"/>
              </a:rPr>
              <a:pPr eaLnBrk="1" hangingPunct="1"/>
              <a:t>23</a:t>
            </a:fld>
            <a:endParaRPr lang="en-US" sz="1200" baseline="0">
              <a:latin typeface="Times New Roman" charset="0"/>
            </a:endParaRPr>
          </a:p>
        </p:txBody>
      </p:sp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706AF8-5984-7040-ABF5-45DE76CC5298}" type="slidenum">
              <a:rPr lang="en-US" sz="1200" baseline="0">
                <a:latin typeface="Times New Roman" charset="0"/>
              </a:rPr>
              <a:pPr eaLnBrk="1" hangingPunct="1"/>
              <a:t>24</a:t>
            </a:fld>
            <a:endParaRPr lang="en-US" sz="1200" baseline="0">
              <a:latin typeface="Times New Roman" charset="0"/>
            </a:endParaRPr>
          </a:p>
        </p:txBody>
      </p:sp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D841CD2-B673-1140-B398-113610E9F0E2}" type="slidenum">
              <a:rPr lang="en-US" sz="1200" baseline="0">
                <a:latin typeface="Times New Roman" charset="0"/>
              </a:rPr>
              <a:pPr eaLnBrk="1" hangingPunct="1"/>
              <a:t>3</a:t>
            </a:fld>
            <a:endParaRPr lang="en-US" sz="1200" baseline="0"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4C0A691-54EC-B14B-B3AC-B524C80D87C6}" type="slidenum">
              <a:rPr lang="en-US" sz="1200" baseline="0">
                <a:latin typeface="Times New Roman" charset="0"/>
              </a:rPr>
              <a:pPr eaLnBrk="1" hangingPunct="1"/>
              <a:t>4</a:t>
            </a:fld>
            <a:endParaRPr lang="en-US" sz="1200" baseline="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90BEE4-F9B8-C748-BCC8-2019B8990C6F}" type="slidenum">
              <a:rPr lang="en-US" sz="1200" baseline="0">
                <a:latin typeface="Times New Roman" charset="0"/>
              </a:rPr>
              <a:pPr eaLnBrk="1" hangingPunct="1"/>
              <a:t>5</a:t>
            </a:fld>
            <a:endParaRPr lang="en-US" sz="1200" baseline="0"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16B0B87-BC18-EF4B-8287-19316572FA97}" type="slidenum">
              <a:rPr lang="en-US" sz="1200" baseline="0">
                <a:latin typeface="Times New Roman" charset="0"/>
              </a:rPr>
              <a:pPr eaLnBrk="1" hangingPunct="1"/>
              <a:t>6</a:t>
            </a:fld>
            <a:endParaRPr lang="en-US" sz="1200" baseline="0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226A54-CE89-8C48-844A-662F4A9E9A4C}" type="slidenum">
              <a:rPr lang="en-US" sz="1200" baseline="0">
                <a:latin typeface="Times New Roman" charset="0"/>
              </a:rPr>
              <a:pPr eaLnBrk="1" hangingPunct="1"/>
              <a:t>7</a:t>
            </a:fld>
            <a:endParaRPr lang="en-US" sz="1200" baseline="0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1A2D45-8702-9E47-9FEB-680CB13BC8D6}" type="slidenum">
              <a:rPr lang="en-US" sz="1200" baseline="0">
                <a:latin typeface="Times New Roman" charset="0"/>
              </a:rPr>
              <a:pPr eaLnBrk="1" hangingPunct="1"/>
              <a:t>8</a:t>
            </a:fld>
            <a:endParaRPr lang="en-US" sz="1200" baseline="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2058F2-BF91-4B4E-ACF9-A116F253C7B7}" type="slidenum">
              <a:rPr lang="en-US" sz="1200" baseline="0">
                <a:latin typeface="Times New Roman" charset="0"/>
              </a:rPr>
              <a:pPr eaLnBrk="1" hangingPunct="1"/>
              <a:t>9</a:t>
            </a:fld>
            <a:endParaRPr lang="en-US" sz="1200" baseline="0"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merican-flag-2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4CED2"/>
              </a:clrFrom>
              <a:clrTo>
                <a:srgbClr val="D4CED2">
                  <a:alpha val="0"/>
                </a:srgbClr>
              </a:clrTo>
            </a:clrChange>
            <a:lum bright="8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381000" y="6477000"/>
            <a:ext cx="876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2057400" y="6477000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H="1" flipV="1">
            <a:off x="1524000" y="6705600"/>
            <a:ext cx="533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0" y="2438400"/>
            <a:ext cx="845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685800" y="914400"/>
            <a:ext cx="0" cy="1524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685800" y="914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96837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477000"/>
            <a:ext cx="1676400" cy="30480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057400" y="6477000"/>
            <a:ext cx="68580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 smtClean="0">
                <a:latin typeface="Arial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2009 Pearson Education, Inc. Publishing as Longman.</a:t>
            </a:r>
          </a:p>
        </p:txBody>
      </p:sp>
      <p:sp>
        <p:nvSpPr>
          <p:cNvPr id="13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59436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70AE82-9D15-5445-9C5A-D068A07AF4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92762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B5631-0AA3-7849-BFBF-9113D09C2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34312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AE6E87-2A6B-FF4E-9DEF-1E51A0B9EA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96920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F4873-F7AB-2B4B-B9FA-614CFABD6C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51045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492C7E-BE46-C547-976C-B3D1703825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09708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E05D8-DD5D-CB49-B3C3-9FD67A7BD7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18311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D6B7C-1A30-5540-87BB-03F52D902D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72339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253610-DD39-6A43-B92D-95B02CD8D9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71048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9E18BC-57D2-E140-9853-9657183D1E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27820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62FEC6-313D-7644-AAE0-13DEAA6A25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84018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BD303-4D5E-3E42-8C98-30092DA93F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70328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F36594-29BA-C540-B3B3-D0C41D4D4B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00226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2C782-DDEF-B74E-AC40-03D26709A7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54926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E5449-7AF6-6945-A6B3-31050E689C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72715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132AC-D79F-7649-A2C8-3A9CB127A7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89399"/>
      </p:ext>
    </p:extLst>
  </p:cSld>
  <p:clrMapOvr>
    <a:masterClrMapping/>
  </p:clrMapOvr>
  <p:transition xmlns:p14="http://schemas.microsoft.com/office/powerpoint/2010/main"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8" Type="http://schemas.openxmlformats.org/officeDocument/2006/relationships/image" Target="../media/image2.png"/><Relationship Id="rId19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merican-flag-2a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A0A3AC"/>
              </a:clrFrom>
              <a:clrTo>
                <a:srgbClr val="A0A3AC">
                  <a:alpha val="0"/>
                </a:srgbClr>
              </a:clrTo>
            </a:clrChange>
            <a:lum bright="9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star%20circle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8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04800"/>
            <a:ext cx="101123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61125"/>
            <a:ext cx="2133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aseline="0">
                <a:latin typeface="Arial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1336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6565420A-3154-F24C-B5A2-B1B196CCAFA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>
            <a:off x="0" y="1447800"/>
            <a:ext cx="769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 flipH="1">
            <a:off x="838200" y="6477000"/>
            <a:ext cx="830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>
            <a:off x="2057400" y="6477000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 flipH="1" flipV="1">
            <a:off x="1600200" y="6705600"/>
            <a:ext cx="4572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 flipV="1">
            <a:off x="457200" y="228600"/>
            <a:ext cx="0" cy="1219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>
            <a:off x="457200" y="22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9" charset="0"/>
              <a:ea typeface="+mn-ea"/>
              <a:cs typeface="+mn-cs"/>
            </a:endParaRPr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2057400" y="6477000"/>
            <a:ext cx="6858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200" baseline="0">
                <a:latin typeface="Arial" pitchFamily="-109" charset="0"/>
                <a:ea typeface="+mn-ea"/>
                <a:cs typeface="+mn-cs"/>
              </a:rPr>
              <a:t>Copyright © 2009 Pearson Education, Inc. Publishing as Longman.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9D032A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9D032A"/>
          </a:solidFill>
          <a:latin typeface="Franklin Gothic Medium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9D032A"/>
          </a:solidFill>
          <a:latin typeface="Franklin Gothic Medium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9D032A"/>
          </a:solidFill>
          <a:latin typeface="Franklin Gothic Medium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9D032A"/>
          </a:solidFill>
          <a:latin typeface="Franklin Gothic Medium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9D032A"/>
          </a:solidFill>
          <a:latin typeface="Franklin Gothic Medium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9D032A"/>
          </a:solidFill>
          <a:latin typeface="Franklin Gothic Medium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9D032A"/>
          </a:solidFill>
          <a:latin typeface="Franklin Gothic Medium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9D032A"/>
          </a:solidFill>
          <a:latin typeface="Franklin Gothic Medium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sz="3200" b="1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3505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Franklin Gothic Medium" charset="0"/>
                <a:ea typeface="ＭＳ Ｐゴシック" charset="0"/>
                <a:cs typeface="ＭＳ Ｐゴシック" charset="0"/>
              </a:rPr>
              <a:t>Political Ideology &amp; Voting</a:t>
            </a:r>
            <a:endParaRPr lang="en-US" dirty="0">
              <a:latin typeface="Franklin Gothic Medium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514600"/>
            <a:ext cx="59436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Schoolbook" charset="0"/>
                <a:ea typeface="ＭＳ Ｐゴシック" charset="0"/>
                <a:cs typeface="ＭＳ Ｐゴシック" charset="0"/>
              </a:rPr>
              <a:t>Civics</a:t>
            </a:r>
            <a:endParaRPr lang="en-US" dirty="0"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Whether to Vote: A Citizen</a:t>
            </a:r>
            <a:r>
              <a:rPr lang="ja-JP" altLang="en-US" smtClean="0">
                <a:latin typeface="Arial"/>
                <a:cs typeface="+mj-cs"/>
              </a:rPr>
              <a:t>’</a:t>
            </a:r>
            <a:r>
              <a:rPr lang="en-US" smtClean="0">
                <a:cs typeface="+mj-cs"/>
              </a:rPr>
              <a:t>s </a:t>
            </a:r>
            <a:br>
              <a:rPr lang="en-US" smtClean="0">
                <a:cs typeface="+mj-cs"/>
              </a:rPr>
            </a:br>
            <a:r>
              <a:rPr lang="en-US" smtClean="0">
                <a:cs typeface="+mj-cs"/>
              </a:rPr>
              <a:t>First Choice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Who Votes?</a:t>
            </a:r>
          </a:p>
          <a:p>
            <a:pPr lvl="1" eaLnBrk="1" hangingPunct="1">
              <a:defRPr/>
            </a:pPr>
            <a:r>
              <a:rPr lang="en-US" smtClean="0"/>
              <a:t>Education: More education = more likely to vote. Most important factor</a:t>
            </a:r>
          </a:p>
          <a:p>
            <a:pPr lvl="1" eaLnBrk="1" hangingPunct="1">
              <a:defRPr/>
            </a:pPr>
            <a:r>
              <a:rPr lang="en-US" smtClean="0"/>
              <a:t>Age: Older = more likely to vote</a:t>
            </a:r>
          </a:p>
          <a:p>
            <a:pPr lvl="1" eaLnBrk="1" hangingPunct="1">
              <a:defRPr/>
            </a:pPr>
            <a:r>
              <a:rPr lang="en-US" smtClean="0"/>
              <a:t>Race: Caucasian = more likely to vote. BUT, other ethnicities are higher with comparable education</a:t>
            </a:r>
          </a:p>
          <a:p>
            <a:pPr lvl="1" eaLnBrk="1" hangingPunct="1">
              <a:defRPr/>
            </a:pPr>
            <a:r>
              <a:rPr lang="en-US" smtClean="0"/>
              <a:t>Gender: Female = more likely to vote</a:t>
            </a:r>
          </a:p>
        </p:txBody>
      </p:sp>
    </p:spTree>
    <p:extLst>
      <p:ext uri="{BB962C8B-B14F-4D97-AF65-F5344CB8AC3E}">
        <p14:creationId xmlns:p14="http://schemas.microsoft.com/office/powerpoint/2010/main" val="1492524758"/>
      </p:ext>
    </p:extLst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Whether to Vote: A Citizen</a:t>
            </a:r>
            <a:r>
              <a:rPr lang="ja-JP" altLang="en-US" smtClean="0">
                <a:latin typeface="Arial"/>
                <a:cs typeface="+mj-cs"/>
              </a:rPr>
              <a:t>’</a:t>
            </a:r>
            <a:r>
              <a:rPr lang="en-US" smtClean="0">
                <a:cs typeface="+mj-cs"/>
              </a:rPr>
              <a:t>s First Choice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Who Votes? </a:t>
            </a:r>
          </a:p>
          <a:p>
            <a:pPr lvl="1" eaLnBrk="1" hangingPunct="1">
              <a:defRPr/>
            </a:pPr>
            <a:r>
              <a:rPr lang="en-US" smtClean="0"/>
              <a:t>Marital Status: Married = more likely to vote</a:t>
            </a:r>
          </a:p>
          <a:p>
            <a:pPr lvl="1" eaLnBrk="1" hangingPunct="1">
              <a:defRPr/>
            </a:pPr>
            <a:r>
              <a:rPr lang="en-US" smtClean="0"/>
              <a:t>Union Membership: Union member = more likely to vote</a:t>
            </a:r>
          </a:p>
          <a:p>
            <a:pPr lvl="1" eaLnBrk="1" hangingPunct="1">
              <a:defRPr/>
            </a:pPr>
            <a:r>
              <a:rPr lang="en-US" smtClean="0"/>
              <a:t>Traits are cumulative–possessing several adds up</a:t>
            </a:r>
          </a:p>
        </p:txBody>
      </p:sp>
    </p:spTree>
    <p:extLst>
      <p:ext uri="{BB962C8B-B14F-4D97-AF65-F5344CB8AC3E}">
        <p14:creationId xmlns:p14="http://schemas.microsoft.com/office/powerpoint/2010/main" val="752923527"/>
      </p:ext>
    </p:extLst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400">
                <a:latin typeface="Franklin Gothic Medium" charset="0"/>
                <a:ea typeface="ＭＳ Ｐゴシック" charset="0"/>
                <a:cs typeface="ＭＳ Ｐゴシック" charset="0"/>
              </a:rPr>
              <a:t>Measuring Public Opinion and Political Information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entury Schoolbook" charset="0"/>
                <a:ea typeface="ＭＳ Ｐゴシック" charset="0"/>
                <a:cs typeface="ＭＳ Ｐゴシック" charset="0"/>
              </a:rPr>
              <a:t>How Polls Are Conducted</a:t>
            </a:r>
          </a:p>
          <a:p>
            <a:pPr lvl="1" eaLnBrk="1" hangingPunct="1"/>
            <a:r>
              <a:rPr lang="en-US" sz="2400">
                <a:latin typeface="Century Schoolbook" charset="0"/>
                <a:ea typeface="ＭＳ Ｐゴシック" charset="0"/>
              </a:rPr>
              <a:t>Sample: a small proportion of people who are chosen in a survey to be representative of the whole</a:t>
            </a:r>
          </a:p>
          <a:p>
            <a:pPr lvl="1" eaLnBrk="1" hangingPunct="1"/>
            <a:r>
              <a:rPr lang="en-US" sz="2400">
                <a:latin typeface="Century Schoolbook" charset="0"/>
                <a:ea typeface="ＭＳ Ｐゴシック" charset="0"/>
              </a:rPr>
              <a:t>Random Sampling: the key technique employed by sophisticated survey researchers which operates on the principle that everyone should have an equal probability of being selected for the sample</a:t>
            </a:r>
          </a:p>
          <a:p>
            <a:pPr lvl="1" eaLnBrk="1" hangingPunct="1"/>
            <a:r>
              <a:rPr lang="en-US" sz="2400">
                <a:latin typeface="Century Schoolbook" charset="0"/>
                <a:ea typeface="ＭＳ Ｐゴシック" charset="0"/>
              </a:rPr>
              <a:t>Sampling Error: the level of confidence in the findings of a public opinion poll</a:t>
            </a:r>
          </a:p>
        </p:txBody>
      </p:sp>
    </p:spTree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>
                <a:latin typeface="Franklin Gothic Medium" charset="0"/>
                <a:ea typeface="ＭＳ Ｐゴシック" charset="0"/>
                <a:cs typeface="ＭＳ Ｐゴシック" charset="0"/>
              </a:rPr>
              <a:t>Measuring Public Opinion and Political Information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entury Schoolbook" charset="0"/>
                <a:ea typeface="ＭＳ Ｐゴシック" charset="0"/>
                <a:cs typeface="ＭＳ Ｐゴシック" charset="0"/>
              </a:rPr>
              <a:t>The Role of Polls in American Democracy</a:t>
            </a:r>
          </a:p>
          <a:p>
            <a:pPr lvl="1" eaLnBrk="1" hangingPunct="1"/>
            <a:r>
              <a:rPr lang="en-US">
                <a:latin typeface="Century Schoolbook" charset="0"/>
                <a:ea typeface="ＭＳ Ｐゴシック" charset="0"/>
              </a:rPr>
              <a:t>Polls may distort election process</a:t>
            </a:r>
          </a:p>
          <a:p>
            <a:pPr lvl="1" eaLnBrk="1" hangingPunct="1"/>
            <a:r>
              <a:rPr lang="en-US">
                <a:latin typeface="Century Schoolbook" charset="0"/>
                <a:ea typeface="ＭＳ Ｐゴシック" charset="0"/>
              </a:rPr>
              <a:t>Exit Polls: used by the media to predict election day winners</a:t>
            </a:r>
          </a:p>
          <a:p>
            <a:pPr lvl="2" eaLnBrk="1" hangingPunct="1"/>
            <a:r>
              <a:rPr lang="en-US">
                <a:latin typeface="Century Schoolbook" charset="0"/>
                <a:ea typeface="ＭＳ Ｐゴシック" charset="0"/>
              </a:rPr>
              <a:t>May discourage people from voting</a:t>
            </a:r>
          </a:p>
          <a:p>
            <a:pPr lvl="2" eaLnBrk="1" hangingPunct="1"/>
            <a:r>
              <a:rPr lang="en-US">
                <a:latin typeface="Century Schoolbook" charset="0"/>
                <a:ea typeface="ＭＳ Ｐゴシック" charset="0"/>
              </a:rPr>
              <a:t>2000 presidential election in Florida</a:t>
            </a:r>
          </a:p>
        </p:txBody>
      </p:sp>
    </p:spTree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Measuring Public Opinion and Political Information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entury Schoolbook" charset="0"/>
                <a:ea typeface="ＭＳ Ｐゴシック" charset="0"/>
                <a:cs typeface="ＭＳ Ｐゴシック" charset="0"/>
              </a:rPr>
              <a:t>The Role of Polls in American Democracy</a:t>
            </a:r>
          </a:p>
          <a:p>
            <a:pPr lvl="1" eaLnBrk="1" hangingPunct="1"/>
            <a:r>
              <a:rPr lang="en-US">
                <a:latin typeface="Century Schoolbook" charset="0"/>
                <a:ea typeface="ＭＳ Ｐゴシック" charset="0"/>
              </a:rPr>
              <a:t>Polls help politicians detect public preferences.</a:t>
            </a:r>
          </a:p>
          <a:p>
            <a:pPr lvl="1" eaLnBrk="1" hangingPunct="1"/>
            <a:r>
              <a:rPr lang="en-US">
                <a:latin typeface="Century Schoolbook" charset="0"/>
                <a:ea typeface="ＭＳ Ｐゴシック" charset="0"/>
              </a:rPr>
              <a:t>But critics say polls make politicians think more about following than leading public</a:t>
            </a:r>
          </a:p>
          <a:p>
            <a:pPr lvl="2" eaLnBrk="1" hangingPunct="1"/>
            <a:r>
              <a:rPr lang="en-US">
                <a:latin typeface="Century Schoolbook" charset="0"/>
                <a:ea typeface="ＭＳ Ｐゴシック" charset="0"/>
              </a:rPr>
              <a:t>Even though politicians do not track opinion to make policy</a:t>
            </a:r>
          </a:p>
          <a:p>
            <a:pPr lvl="1" eaLnBrk="1" hangingPunct="1"/>
            <a:r>
              <a:rPr lang="en-US">
                <a:latin typeface="Century Schoolbook" charset="0"/>
                <a:ea typeface="ＭＳ Ｐゴシック" charset="0"/>
              </a:rPr>
              <a:t>Question wording may affect survey results</a:t>
            </a:r>
          </a:p>
        </p:txBody>
      </p:sp>
    </p:spTree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Whether to Vote: A Citizen</a:t>
            </a:r>
            <a:r>
              <a:rPr lang="ja-JP" altLang="en-US" smtClean="0">
                <a:latin typeface="Arial"/>
                <a:cs typeface="+mj-cs"/>
              </a:rPr>
              <a:t>’</a:t>
            </a:r>
            <a:r>
              <a:rPr lang="en-US" smtClean="0">
                <a:cs typeface="+mj-cs"/>
              </a:rPr>
              <a:t>s</a:t>
            </a:r>
            <a:br>
              <a:rPr lang="en-US" smtClean="0">
                <a:cs typeface="+mj-cs"/>
              </a:rPr>
            </a:br>
            <a:r>
              <a:rPr lang="en-US" smtClean="0">
                <a:cs typeface="+mj-cs"/>
              </a:rPr>
              <a:t>First Choice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U.S. has low voter turnout</a:t>
            </a:r>
          </a:p>
          <a:p>
            <a:pPr lvl="1" eaLnBrk="1" hangingPunct="1">
              <a:defRPr/>
            </a:pPr>
            <a:r>
              <a:rPr lang="en-US" sz="2400" dirty="0" smtClean="0">
                <a:cs typeface="+mn-cs"/>
              </a:rPr>
              <a:t>About 60% in presidential elections, well below 50% in all other elections. </a:t>
            </a:r>
          </a:p>
          <a:p>
            <a:pPr lvl="1" eaLnBrk="1" hangingPunct="1">
              <a:defRPr/>
            </a:pPr>
            <a:r>
              <a:rPr lang="en-US" sz="2400" dirty="0" smtClean="0"/>
              <a:t>For some, it is rational to not vote</a:t>
            </a:r>
          </a:p>
          <a:p>
            <a:pPr lvl="2" eaLnBrk="1" hangingPunct="1">
              <a:defRPr/>
            </a:pPr>
            <a:r>
              <a:rPr lang="en-US" sz="2000" dirty="0" smtClean="0"/>
              <a:t>Those who see clear differences between parties are likely to vote.</a:t>
            </a:r>
          </a:p>
          <a:p>
            <a:pPr lvl="2" eaLnBrk="1" hangingPunct="1">
              <a:defRPr/>
            </a:pPr>
            <a:r>
              <a:rPr lang="en-US" sz="2000" dirty="0" smtClean="0"/>
              <a:t>If indifferent, then one may rationally abstain from voting.</a:t>
            </a:r>
          </a:p>
          <a:p>
            <a:pPr lvl="1" eaLnBrk="1" hangingPunct="1">
              <a:defRPr/>
            </a:pPr>
            <a:r>
              <a:rPr lang="en-US" sz="2400" b="1" dirty="0" smtClean="0"/>
              <a:t>Political Efficacy</a:t>
            </a:r>
            <a:r>
              <a:rPr lang="en-US" sz="2400" dirty="0" smtClean="0"/>
              <a:t>: the belief that one</a:t>
            </a:r>
            <a:r>
              <a:rPr lang="ja-JP" altLang="en-US" sz="2400" dirty="0" smtClean="0">
                <a:latin typeface="Arial"/>
              </a:rPr>
              <a:t>’</a:t>
            </a:r>
            <a:r>
              <a:rPr lang="en-US" sz="2400" dirty="0" smtClean="0"/>
              <a:t>s political participation really matters</a:t>
            </a:r>
          </a:p>
          <a:p>
            <a:pPr lvl="1" eaLnBrk="1" hangingPunct="1">
              <a:defRPr/>
            </a:pPr>
            <a:r>
              <a:rPr lang="en-US" sz="2400" b="1" dirty="0" smtClean="0"/>
              <a:t>Civic Duty</a:t>
            </a:r>
            <a:r>
              <a:rPr lang="en-US" sz="2400" dirty="0" smtClean="0"/>
              <a:t>: the belief that in order to support democratic government, a citizen should always vote</a:t>
            </a:r>
          </a:p>
        </p:txBody>
      </p:sp>
    </p:spTree>
    <p:extLst>
      <p:ext uri="{BB962C8B-B14F-4D97-AF65-F5344CB8AC3E}">
        <p14:creationId xmlns:p14="http://schemas.microsoft.com/office/powerpoint/2010/main" val="3046430717"/>
      </p:ext>
    </p:extLst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1999"/>
          </a:xfrm>
        </p:spPr>
        <p:txBody>
          <a:bodyPr/>
          <a:lstStyle/>
          <a:p>
            <a:r>
              <a:rPr lang="en-US" sz="2800" dirty="0" smtClean="0"/>
              <a:t>Straight-ticket voting</a:t>
            </a:r>
          </a:p>
          <a:p>
            <a:pPr lvl="1"/>
            <a:r>
              <a:rPr lang="en-US" sz="2000" dirty="0" smtClean="0"/>
              <a:t>Voting for candidates from one party for each race on the ballot</a:t>
            </a:r>
          </a:p>
          <a:p>
            <a:r>
              <a:rPr lang="en-US" sz="2800" dirty="0" smtClean="0"/>
              <a:t>Ticket-splitting</a:t>
            </a:r>
          </a:p>
          <a:p>
            <a:pPr lvl="1"/>
            <a:r>
              <a:rPr lang="en-US" sz="2000" dirty="0" smtClean="0"/>
              <a:t>Voting for candidates from different parties in different races on the ballot</a:t>
            </a:r>
          </a:p>
          <a:p>
            <a:r>
              <a:rPr lang="en-US" sz="2800" dirty="0" smtClean="0"/>
              <a:t>Single-Issue voters</a:t>
            </a:r>
          </a:p>
          <a:p>
            <a:pPr lvl="1"/>
            <a:r>
              <a:rPr lang="en-US" sz="2000" dirty="0" smtClean="0"/>
              <a:t>People who base their votes on candidates positions on one important issue (ex: abortion) </a:t>
            </a:r>
          </a:p>
          <a:p>
            <a:r>
              <a:rPr lang="en-US" sz="2800" dirty="0" smtClean="0"/>
              <a:t>Gender Gap</a:t>
            </a:r>
          </a:p>
          <a:p>
            <a:pPr lvl="1"/>
            <a:r>
              <a:rPr lang="en-US" sz="2000" dirty="0" smtClean="0"/>
              <a:t>Women tend to vote democrat, men tend to vote republican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5453405"/>
      </p:ext>
    </p:extLst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How Americans Participate </a:t>
            </a:r>
            <a:b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in Politics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Century Schoolbook" charset="0"/>
                <a:ea typeface="ＭＳ Ｐゴシック" charset="0"/>
                <a:cs typeface="ＭＳ Ｐゴシック" charset="0"/>
              </a:rPr>
              <a:t>Political Participation: </a:t>
            </a:r>
            <a:r>
              <a:rPr lang="en-US" b="0">
                <a:latin typeface="Century Schoolbook" charset="0"/>
                <a:ea typeface="ＭＳ Ｐゴシック" charset="0"/>
                <a:cs typeface="ＭＳ Ｐゴシック" charset="0"/>
              </a:rPr>
              <a:t>all the activities used by citizens to influence the selection of political leaders or the policies they pursue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entury Schoolbook" charset="0"/>
                <a:ea typeface="ＭＳ Ｐゴシック" charset="0"/>
                <a:cs typeface="ＭＳ Ｐゴシック" charset="0"/>
              </a:rPr>
              <a:t>Conventional Participation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Century Schoolbook" charset="0"/>
                <a:ea typeface="ＭＳ Ｐゴシック" charset="0"/>
              </a:rPr>
              <a:t>Voting in elections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Century Schoolbook" charset="0"/>
                <a:ea typeface="ＭＳ Ｐゴシック" charset="0"/>
              </a:rPr>
              <a:t>Working in campaigns or running for office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Century Schoolbook" charset="0"/>
                <a:ea typeface="ＭＳ Ｐゴシック" charset="0"/>
              </a:rPr>
              <a:t>Contacting elected officials</a:t>
            </a:r>
          </a:p>
        </p:txBody>
      </p:sp>
    </p:spTree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How Americans Participate </a:t>
            </a:r>
            <a:b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in Politics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entury Schoolbook" charset="0"/>
                <a:ea typeface="ＭＳ Ｐゴシック" charset="0"/>
                <a:cs typeface="ＭＳ Ｐゴシック" charset="0"/>
              </a:rPr>
              <a:t>Protest as Participation</a:t>
            </a:r>
          </a:p>
          <a:p>
            <a:pPr lvl="1" eaLnBrk="1" hangingPunct="1"/>
            <a:r>
              <a:rPr lang="en-US">
                <a:latin typeface="Century Schoolbook" charset="0"/>
                <a:ea typeface="ＭＳ Ｐゴシック" charset="0"/>
              </a:rPr>
              <a:t>Protest: a form of political participation designed to achieve policy changes through dramatic and unconventional tactics</a:t>
            </a:r>
          </a:p>
          <a:p>
            <a:pPr lvl="1" eaLnBrk="1" hangingPunct="1"/>
            <a:r>
              <a:rPr lang="en-US">
                <a:latin typeface="Century Schoolbook" charset="0"/>
                <a:ea typeface="ＭＳ Ｐゴシック" charset="0"/>
              </a:rPr>
              <a:t>Civil disobedience: a form of political participation that reflects a conscious decision to break a law believed to be immoral and to suffer the consequences</a:t>
            </a:r>
          </a:p>
        </p:txBody>
      </p:sp>
    </p:spTree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The American People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371600"/>
            <a:ext cx="8382000" cy="4983163"/>
          </a:xfrm>
        </p:spPr>
        <p:txBody>
          <a:bodyPr/>
          <a:lstStyle/>
          <a:p>
            <a:pPr eaLnBrk="1" hangingPunct="1"/>
            <a:r>
              <a:rPr lang="en-US" sz="2800">
                <a:latin typeface="Century Schoolbook" charset="0"/>
                <a:ea typeface="ＭＳ Ｐゴシック" charset="0"/>
                <a:cs typeface="ＭＳ Ｐゴシック" charset="0"/>
              </a:rPr>
              <a:t>The Census and political representation</a:t>
            </a:r>
          </a:p>
          <a:p>
            <a:pPr lvl="1" eaLnBrk="1" hangingPunct="1"/>
            <a:r>
              <a:rPr lang="en-US" sz="2400" b="1">
                <a:latin typeface="Century Schoolbook" charset="0"/>
                <a:ea typeface="ＭＳ Ｐゴシック" charset="0"/>
              </a:rPr>
              <a:t>Redistricting</a:t>
            </a:r>
            <a:r>
              <a:rPr lang="en-US" sz="2400">
                <a:latin typeface="Century Schoolbook" charset="0"/>
                <a:ea typeface="ＭＳ Ｐゴシック" charset="0"/>
              </a:rPr>
              <a:t>: Redrawing district lines after the census due to population shifts</a:t>
            </a:r>
          </a:p>
          <a:p>
            <a:pPr lvl="1" eaLnBrk="1" hangingPunct="1">
              <a:buFontTx/>
              <a:buNone/>
            </a:pPr>
            <a:endParaRPr lang="en-US" sz="2400">
              <a:latin typeface="Century Schoolbook" charset="0"/>
              <a:ea typeface="ＭＳ Ｐゴシック" charset="0"/>
            </a:endParaRPr>
          </a:p>
          <a:p>
            <a:pPr lvl="1" eaLnBrk="1" hangingPunct="1"/>
            <a:r>
              <a:rPr lang="en-US" sz="2400" b="1">
                <a:latin typeface="Century Schoolbook" charset="0"/>
                <a:ea typeface="ＭＳ Ｐゴシック" charset="0"/>
              </a:rPr>
              <a:t>Reapportionment</a:t>
            </a:r>
            <a:r>
              <a:rPr lang="en-US" sz="2400">
                <a:latin typeface="Century Schoolbook" charset="0"/>
                <a:ea typeface="ＭＳ Ｐゴシック" charset="0"/>
              </a:rPr>
              <a:t>: the process of reallocating seats in the House of Representatives every 10 years on the basis of the results of the census</a:t>
            </a:r>
          </a:p>
          <a:p>
            <a:pPr lvl="1" eaLnBrk="1" hangingPunct="1"/>
            <a:endParaRPr lang="en-US" sz="2400">
              <a:latin typeface="Century Schoolbook" charset="0"/>
              <a:ea typeface="ＭＳ Ｐゴシック" charset="0"/>
            </a:endParaRPr>
          </a:p>
          <a:p>
            <a:pPr lvl="1" eaLnBrk="1" hangingPunct="1"/>
            <a:r>
              <a:rPr lang="en-US" sz="2400" b="1">
                <a:latin typeface="Century Schoolbook" charset="0"/>
                <a:ea typeface="ＭＳ Ｐゴシック" charset="0"/>
              </a:rPr>
              <a:t>Gerrymandering</a:t>
            </a:r>
            <a:r>
              <a:rPr lang="en-US" sz="2400">
                <a:latin typeface="Century Schoolbook" charset="0"/>
                <a:ea typeface="ＭＳ Ｐゴシック" charset="0"/>
              </a:rPr>
              <a:t>: The deliberate redrawing of district lines to give your party an advantage</a:t>
            </a:r>
          </a:p>
          <a:p>
            <a:pPr lvl="1" eaLnBrk="1" hangingPunct="1"/>
            <a:endParaRPr lang="en-US" sz="2400">
              <a:latin typeface="Century Schoolbook" charset="0"/>
              <a:ea typeface="ＭＳ Ｐゴシック" charset="0"/>
            </a:endParaRPr>
          </a:p>
          <a:p>
            <a:pPr lvl="1" eaLnBrk="1" hangingPunct="1"/>
            <a:r>
              <a:rPr lang="en-US" sz="2000" i="1">
                <a:latin typeface="Century Schoolbook" charset="0"/>
                <a:ea typeface="ＭＳ Ｐゴシック" charset="0"/>
              </a:rPr>
              <a:t>Video, redistricting game</a:t>
            </a:r>
          </a:p>
        </p:txBody>
      </p:sp>
    </p:spTree>
    <p:extLst>
      <p:ext uri="{BB962C8B-B14F-4D97-AF65-F5344CB8AC3E}">
        <p14:creationId xmlns:p14="http://schemas.microsoft.com/office/powerpoint/2010/main" val="1262272894"/>
      </p:ext>
    </p:extLst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400">
                <a:latin typeface="Franklin Gothic Medium" charset="0"/>
                <a:ea typeface="ＭＳ Ｐゴシック" charset="0"/>
                <a:cs typeface="ＭＳ Ｐゴシック" charset="0"/>
              </a:rPr>
              <a:t>How Americans Learn About Politics: Political Socialization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entury Schoolbook" charset="0"/>
                <a:ea typeface="ＭＳ Ｐゴシック" charset="0"/>
                <a:cs typeface="ＭＳ Ｐゴシック" charset="0"/>
              </a:rPr>
              <a:t>Political Socialization:</a:t>
            </a:r>
          </a:p>
          <a:p>
            <a:pPr lvl="1" eaLnBrk="1" hangingPunct="1"/>
            <a:r>
              <a:rPr lang="ja-JP" altLang="en-US" dirty="0">
                <a:latin typeface="Century Schoolbook" charset="0"/>
                <a:ea typeface="ＭＳ Ｐゴシック" charset="0"/>
              </a:rPr>
              <a:t>“</a:t>
            </a:r>
            <a:r>
              <a:rPr lang="en-US" dirty="0">
                <a:latin typeface="Century Schoolbook" charset="0"/>
                <a:ea typeface="ＭＳ Ｐゴシック" charset="0"/>
              </a:rPr>
              <a:t>the process through which and individual acquires [their] particular political orientation</a:t>
            </a:r>
            <a:r>
              <a:rPr lang="ja-JP" altLang="en-US" dirty="0">
                <a:latin typeface="Century Schoolbook" charset="0"/>
                <a:ea typeface="ＭＳ Ｐゴシック" charset="0"/>
              </a:rPr>
              <a:t>”</a:t>
            </a:r>
            <a:endParaRPr lang="en-US" dirty="0">
              <a:latin typeface="Century Schoolbook" charset="0"/>
              <a:ea typeface="ＭＳ Ｐゴシック" charset="0"/>
            </a:endParaRPr>
          </a:p>
          <a:p>
            <a:pPr lvl="1" eaLnBrk="1" hangingPunct="1"/>
            <a:r>
              <a:rPr lang="en-US" dirty="0">
                <a:latin typeface="Century Schoolbook" charset="0"/>
                <a:ea typeface="ＭＳ Ｐゴシック" charset="0"/>
              </a:rPr>
              <a:t>Orientation grows firmer with age</a:t>
            </a:r>
          </a:p>
          <a:p>
            <a:pPr eaLnBrk="1" hangingPunct="1"/>
            <a:r>
              <a:rPr lang="en-US" dirty="0">
                <a:latin typeface="Century Schoolbook" charset="0"/>
                <a:ea typeface="ＭＳ Ｐゴシック" charset="0"/>
                <a:cs typeface="ＭＳ Ｐゴシック" charset="0"/>
              </a:rPr>
              <a:t>The Process of Political Socialization</a:t>
            </a:r>
          </a:p>
          <a:p>
            <a:pPr lvl="1" eaLnBrk="1" hangingPunct="1"/>
            <a:r>
              <a:rPr lang="en-US" dirty="0">
                <a:latin typeface="Century Schoolbook" charset="0"/>
                <a:ea typeface="ＭＳ Ｐゴシック" charset="0"/>
              </a:rPr>
              <a:t>The Family: Political leanings of children often mirror their parents</a:t>
            </a:r>
            <a:r>
              <a:rPr lang="ja-JP" altLang="en-US" dirty="0">
                <a:latin typeface="Century Schoolbook" charset="0"/>
                <a:ea typeface="ＭＳ Ｐゴシック" charset="0"/>
              </a:rPr>
              <a:t>’</a:t>
            </a:r>
            <a:r>
              <a:rPr lang="en-US" dirty="0">
                <a:latin typeface="Century Schoolbook" charset="0"/>
                <a:ea typeface="ＭＳ Ｐゴシック" charset="0"/>
              </a:rPr>
              <a:t> leanings</a:t>
            </a:r>
          </a:p>
        </p:txBody>
      </p:sp>
    </p:spTree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How American Elections Work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entury Schoolbook" charset="0"/>
                <a:ea typeface="ＭＳ Ｐゴシック" charset="0"/>
                <a:cs typeface="ＭＳ Ｐゴシック" charset="0"/>
              </a:rPr>
              <a:t>Three types of elections:</a:t>
            </a:r>
          </a:p>
          <a:p>
            <a:pPr lvl="1" eaLnBrk="1" hangingPunct="1"/>
            <a:r>
              <a:rPr lang="en-US" sz="2400">
                <a:latin typeface="Century Schoolbook" charset="0"/>
                <a:ea typeface="ＭＳ Ｐゴシック" charset="0"/>
              </a:rPr>
              <a:t>Select party nominees (</a:t>
            </a:r>
            <a:r>
              <a:rPr lang="en-US" sz="2400" b="1">
                <a:latin typeface="Century Schoolbook" charset="0"/>
                <a:ea typeface="ＭＳ Ｐゴシック" charset="0"/>
              </a:rPr>
              <a:t>primary elections</a:t>
            </a:r>
            <a:r>
              <a:rPr lang="en-US" sz="2400">
                <a:latin typeface="Century Schoolbook" charset="0"/>
                <a:ea typeface="ＭＳ Ｐゴシック" charset="0"/>
              </a:rPr>
              <a:t>)</a:t>
            </a:r>
          </a:p>
          <a:p>
            <a:pPr lvl="1" eaLnBrk="1" hangingPunct="1"/>
            <a:r>
              <a:rPr lang="en-US" sz="2400">
                <a:latin typeface="Century Schoolbook" charset="0"/>
                <a:ea typeface="ＭＳ Ｐゴシック" charset="0"/>
              </a:rPr>
              <a:t>Select officeholders (</a:t>
            </a:r>
            <a:r>
              <a:rPr lang="en-US" sz="2400" b="1">
                <a:latin typeface="Century Schoolbook" charset="0"/>
                <a:ea typeface="ＭＳ Ｐゴシック" charset="0"/>
              </a:rPr>
              <a:t>general elections</a:t>
            </a:r>
            <a:r>
              <a:rPr lang="en-US" sz="2400">
                <a:latin typeface="Century Schoolbook" charset="0"/>
                <a:ea typeface="ＭＳ Ｐゴシック" charset="0"/>
              </a:rPr>
              <a:t>)</a:t>
            </a:r>
          </a:p>
          <a:p>
            <a:pPr lvl="1" eaLnBrk="1" hangingPunct="1"/>
            <a:r>
              <a:rPr lang="en-US" sz="2400">
                <a:latin typeface="Century Schoolbook" charset="0"/>
                <a:ea typeface="ＭＳ Ｐゴシック" charset="0"/>
              </a:rPr>
              <a:t>Select options on specific policies</a:t>
            </a:r>
          </a:p>
          <a:p>
            <a:pPr lvl="2" eaLnBrk="1" hangingPunct="1"/>
            <a:r>
              <a:rPr lang="en-US" sz="2000" b="1">
                <a:latin typeface="Century Schoolbook" charset="0"/>
                <a:ea typeface="ＭＳ Ｐゴシック" charset="0"/>
              </a:rPr>
              <a:t>Referendum</a:t>
            </a:r>
            <a:r>
              <a:rPr lang="en-US" sz="2000">
                <a:latin typeface="Century Schoolbook" charset="0"/>
                <a:ea typeface="ＭＳ Ｐゴシック" charset="0"/>
              </a:rPr>
              <a:t>: state-level method of direct legislation that gives voters a chance to approve proposed legislation or constitutional amendment</a:t>
            </a:r>
          </a:p>
          <a:p>
            <a:pPr lvl="2" eaLnBrk="1" hangingPunct="1"/>
            <a:r>
              <a:rPr lang="en-US" sz="2000" b="1">
                <a:latin typeface="Century Schoolbook" charset="0"/>
                <a:ea typeface="ＭＳ Ｐゴシック" charset="0"/>
              </a:rPr>
              <a:t>Initiative petition</a:t>
            </a:r>
            <a:r>
              <a:rPr lang="en-US" sz="2000">
                <a:latin typeface="Century Schoolbook" charset="0"/>
                <a:ea typeface="ＭＳ Ｐゴシック" charset="0"/>
              </a:rPr>
              <a:t>: process permitted in some states whereby voters may put proposed changes in the state constitution to a vote, given a sufficient number of signatures</a:t>
            </a:r>
          </a:p>
        </p:txBody>
      </p:sp>
    </p:spTree>
    <p:extLst>
      <p:ext uri="{BB962C8B-B14F-4D97-AF65-F5344CB8AC3E}">
        <p14:creationId xmlns:p14="http://schemas.microsoft.com/office/powerpoint/2010/main" val="2683995039"/>
      </p:ext>
    </p:extLst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Whether to Vote: A Citizen</a:t>
            </a:r>
            <a:r>
              <a:rPr lang="ja-JP" altLang="en-US">
                <a:latin typeface="Franklin Gothic Medium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Franklin Gothic Medium" charset="0"/>
                <a:ea typeface="ＭＳ Ｐゴシック" charset="0"/>
                <a:cs typeface="ＭＳ Ｐゴシック" charset="0"/>
              </a:rPr>
              <a:t>s </a:t>
            </a:r>
            <a:br>
              <a:rPr lang="en-US" altLang="ja-JP">
                <a:latin typeface="Franklin Gothic Medium" charset="0"/>
                <a:ea typeface="ＭＳ Ｐゴシック" charset="0"/>
                <a:cs typeface="ＭＳ Ｐゴシック" charset="0"/>
              </a:rPr>
            </a:br>
            <a:r>
              <a:rPr lang="en-US" altLang="ja-JP">
                <a:latin typeface="Franklin Gothic Medium" charset="0"/>
                <a:ea typeface="ＭＳ Ｐゴシック" charset="0"/>
                <a:cs typeface="ＭＳ Ｐゴシック" charset="0"/>
              </a:rPr>
              <a:t>First Choice</a:t>
            </a:r>
            <a:endParaRPr lang="en-US">
              <a:latin typeface="Franklin Gothic Medium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entury Schoolbook" charset="0"/>
                <a:ea typeface="ＭＳ Ｐゴシック" charset="0"/>
                <a:cs typeface="ＭＳ Ｐゴシック" charset="0"/>
              </a:rPr>
              <a:t>Registering To Vote</a:t>
            </a:r>
          </a:p>
          <a:p>
            <a:pPr lvl="1" eaLnBrk="1" hangingPunct="1"/>
            <a:r>
              <a:rPr lang="en-US" b="1">
                <a:latin typeface="Century Schoolbook" charset="0"/>
                <a:ea typeface="ＭＳ Ｐゴシック" charset="0"/>
              </a:rPr>
              <a:t>Voter Registration</a:t>
            </a:r>
            <a:r>
              <a:rPr lang="en-US">
                <a:latin typeface="Century Schoolbook" charset="0"/>
                <a:ea typeface="ＭＳ Ｐゴシック" charset="0"/>
              </a:rPr>
              <a:t>: a system adopted by the states that requires voters to register well in advance of the election day</a:t>
            </a:r>
          </a:p>
          <a:p>
            <a:pPr lvl="1" eaLnBrk="1" hangingPunct="1"/>
            <a:r>
              <a:rPr lang="en-US">
                <a:latin typeface="Century Schoolbook" charset="0"/>
                <a:ea typeface="ＭＳ Ｐゴシック" charset="0"/>
              </a:rPr>
              <a:t>Registration procedures differ by state.</a:t>
            </a:r>
          </a:p>
          <a:p>
            <a:pPr lvl="1" eaLnBrk="1" hangingPunct="1"/>
            <a:r>
              <a:rPr lang="en-US" b="1">
                <a:latin typeface="Century Schoolbook" charset="0"/>
                <a:ea typeface="ＭＳ Ｐゴシック" charset="0"/>
              </a:rPr>
              <a:t>Motor Voter Act</a:t>
            </a:r>
            <a:r>
              <a:rPr lang="en-US">
                <a:latin typeface="Century Schoolbook" charset="0"/>
                <a:ea typeface="ＭＳ Ｐゴシック" charset="0"/>
              </a:rPr>
              <a:t>: passed in 1993, requires states to permit people to register to vote when they apply for their driver</a:t>
            </a:r>
            <a:r>
              <a:rPr lang="ja-JP" altLang="en-US">
                <a:latin typeface="Century Schoolbook" charset="0"/>
                <a:ea typeface="ＭＳ Ｐゴシック" charset="0"/>
              </a:rPr>
              <a:t>’</a:t>
            </a:r>
            <a:r>
              <a:rPr lang="en-US" altLang="ja-JP">
                <a:latin typeface="Century Schoolbook" charset="0"/>
                <a:ea typeface="ＭＳ Ｐゴシック" charset="0"/>
              </a:rPr>
              <a:t>s license</a:t>
            </a:r>
            <a:endParaRPr lang="en-US">
              <a:latin typeface="Century Schoolbook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976917"/>
      </p:ext>
    </p:extLst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Road to the White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Presidential Primaries</a:t>
            </a:r>
          </a:p>
          <a:p>
            <a:pPr lvl="1"/>
            <a:r>
              <a:rPr lang="en-US" sz="2400" dirty="0" smtClean="0"/>
              <a:t>Each party holds primary elections in each state scheduled from February through June where candidates compete to earn delegates</a:t>
            </a:r>
          </a:p>
          <a:p>
            <a:pPr lvl="1"/>
            <a:r>
              <a:rPr lang="en-US" sz="2400" dirty="0" smtClean="0"/>
              <a:t>If no candidate gets at least half of the delegates available then the nomination is decided at the party’s national convention in the summer</a:t>
            </a:r>
          </a:p>
          <a:p>
            <a:pPr lvl="1"/>
            <a:r>
              <a:rPr lang="en-US" sz="2400" dirty="0" smtClean="0"/>
              <a:t>The party nominee then faces the opposition parties candidates in the November general election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4232559"/>
      </p:ext>
    </p:extLst>
  </p:cSld>
  <p:clrMapOvr>
    <a:masterClrMapping/>
  </p:clrMapOvr>
  <p:transition xmlns:p14="http://schemas.microsoft.com/office/powerpoint/2010/main" spd="med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The Last Battle: The </a:t>
            </a:r>
            <a:b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Electoral College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entury Schoolbook" charset="0"/>
                <a:ea typeface="ＭＳ Ｐゴシック" charset="0"/>
                <a:cs typeface="ＭＳ Ｐゴシック" charset="0"/>
              </a:rPr>
              <a:t>Electoral college actually elects the president—founders wanted him chosen by the elite of the country</a:t>
            </a:r>
          </a:p>
          <a:p>
            <a:pPr eaLnBrk="1" hangingPunct="1"/>
            <a:r>
              <a:rPr lang="en-US">
                <a:latin typeface="Century Schoolbook" charset="0"/>
                <a:ea typeface="ＭＳ Ｐゴシック" charset="0"/>
                <a:cs typeface="ＭＳ Ｐゴシック" charset="0"/>
              </a:rPr>
              <a:t>States choose the electors</a:t>
            </a:r>
          </a:p>
          <a:p>
            <a:pPr eaLnBrk="1" hangingPunct="1"/>
            <a:r>
              <a:rPr lang="en-US">
                <a:latin typeface="Century Schoolbook" charset="0"/>
                <a:ea typeface="ＭＳ Ｐゴシック" charset="0"/>
                <a:cs typeface="ＭＳ Ｐゴシック" charset="0"/>
              </a:rPr>
              <a:t>Winner-Take-All system gives bigger emphasis to more populated states</a:t>
            </a:r>
          </a:p>
        </p:txBody>
      </p:sp>
    </p:spTree>
    <p:extLst>
      <p:ext uri="{BB962C8B-B14F-4D97-AF65-F5344CB8AC3E}">
        <p14:creationId xmlns:p14="http://schemas.microsoft.com/office/powerpoint/2010/main" val="3016972667"/>
      </p:ext>
    </p:extLst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The Last Battle: The </a:t>
            </a:r>
            <a:b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Electoral College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entury Schoolbook" charset="0"/>
                <a:ea typeface="ＭＳ Ｐゴシック" charset="0"/>
                <a:cs typeface="ＭＳ Ｐゴシック" charset="0"/>
              </a:rPr>
              <a:t>How it works today:</a:t>
            </a:r>
          </a:p>
          <a:p>
            <a:pPr lvl="1" eaLnBrk="1" hangingPunct="1"/>
            <a:r>
              <a:rPr lang="en-US" sz="2400">
                <a:latin typeface="Century Schoolbook" charset="0"/>
                <a:ea typeface="ＭＳ Ｐゴシック" charset="0"/>
              </a:rPr>
              <a:t>Each state has as many votes as it does Representatives and Senators.</a:t>
            </a:r>
          </a:p>
          <a:p>
            <a:pPr lvl="1" eaLnBrk="1" hangingPunct="1"/>
            <a:r>
              <a:rPr lang="en-US" sz="2400">
                <a:latin typeface="Century Schoolbook" charset="0"/>
                <a:ea typeface="ＭＳ Ｐゴシック" charset="0"/>
              </a:rPr>
              <a:t>Winner of popular vote typically gets all the Electoral College votes for that state</a:t>
            </a:r>
          </a:p>
          <a:p>
            <a:pPr lvl="1" eaLnBrk="1" hangingPunct="1"/>
            <a:r>
              <a:rPr lang="en-US" sz="2400">
                <a:latin typeface="Century Schoolbook" charset="0"/>
                <a:ea typeface="ＭＳ Ｐゴシック" charset="0"/>
              </a:rPr>
              <a:t>Electors meet in December, votes are reported by the vice president in January</a:t>
            </a:r>
          </a:p>
          <a:p>
            <a:pPr lvl="1" eaLnBrk="1" hangingPunct="1"/>
            <a:r>
              <a:rPr lang="en-US" sz="2400">
                <a:latin typeface="Century Schoolbook" charset="0"/>
                <a:ea typeface="ＭＳ Ｐゴシック" charset="0"/>
              </a:rPr>
              <a:t>If no candidate gets a majority (270 votes), the House of Representatives votes for president, with each state casting one vote.</a:t>
            </a:r>
          </a:p>
        </p:txBody>
      </p:sp>
    </p:spTree>
    <p:extLst>
      <p:ext uri="{BB962C8B-B14F-4D97-AF65-F5344CB8AC3E}">
        <p14:creationId xmlns:p14="http://schemas.microsoft.com/office/powerpoint/2010/main" val="2926769921"/>
      </p:ext>
    </p:extLst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400">
                <a:latin typeface="Franklin Gothic Medium" charset="0"/>
                <a:ea typeface="ＭＳ Ｐゴシック" charset="0"/>
                <a:cs typeface="ＭＳ Ｐゴシック" charset="0"/>
              </a:rPr>
              <a:t>How Americans Learn About Politics: Political Socialization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Century Schoolbook" charset="0"/>
                <a:ea typeface="ＭＳ Ｐゴシック" charset="0"/>
                <a:cs typeface="ＭＳ Ｐゴシック" charset="0"/>
              </a:rPr>
              <a:t>The Process of Political Socialization (continued)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Century Schoolbook" charset="0"/>
                <a:ea typeface="ＭＳ Ｐゴシック" charset="0"/>
              </a:rPr>
              <a:t>The Mass Media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Century Schoolbook" charset="0"/>
                <a:ea typeface="ＭＳ Ｐゴシック" charset="0"/>
              </a:rPr>
              <a:t>Chief source of information as children age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Century Schoolbook" charset="0"/>
                <a:ea typeface="ＭＳ Ｐゴシック" charset="0"/>
              </a:rPr>
              <a:t>Generation gap is viewing television news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Century Schoolbook" charset="0"/>
                <a:ea typeface="ＭＳ Ｐゴシック" charset="0"/>
              </a:rPr>
              <a:t>School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Century Schoolbook" charset="0"/>
                <a:ea typeface="ＭＳ Ｐゴシック" charset="0"/>
              </a:rPr>
              <a:t>Used by government to socialize young into political culture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Century Schoolbook" charset="0"/>
                <a:ea typeface="ＭＳ Ｐゴシック" charset="0"/>
              </a:rPr>
              <a:t>Better-educated citizens are more likely to vote and are more knowledgeable about politics and policy.</a:t>
            </a:r>
          </a:p>
        </p:txBody>
      </p:sp>
    </p:spTree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The American People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entury Schoolbook" charset="0"/>
                <a:ea typeface="ＭＳ Ｐゴシック" charset="0"/>
                <a:cs typeface="ＭＳ Ｐゴシック" charset="0"/>
              </a:rPr>
              <a:t>The Graying of America</a:t>
            </a:r>
          </a:p>
          <a:p>
            <a:pPr lvl="1" eaLnBrk="1" hangingPunct="1"/>
            <a:r>
              <a:rPr lang="en-US">
                <a:latin typeface="Century Schoolbook" charset="0"/>
                <a:ea typeface="ＭＳ Ｐゴシック" charset="0"/>
              </a:rPr>
              <a:t>Fastest growing age group is over 65</a:t>
            </a:r>
          </a:p>
          <a:p>
            <a:pPr lvl="1" eaLnBrk="1" hangingPunct="1"/>
            <a:r>
              <a:rPr lang="en-US">
                <a:latin typeface="Century Schoolbook" charset="0"/>
                <a:ea typeface="ＭＳ Ｐゴシック" charset="0"/>
              </a:rPr>
              <a:t>Potential drain on Social Security</a:t>
            </a:r>
          </a:p>
          <a:p>
            <a:pPr lvl="2" eaLnBrk="1" hangingPunct="1"/>
            <a:r>
              <a:rPr lang="en-US">
                <a:latin typeface="Century Schoolbook" charset="0"/>
                <a:ea typeface="ＭＳ Ｐゴシック" charset="0"/>
              </a:rPr>
              <a:t>Pay as you go system</a:t>
            </a:r>
          </a:p>
          <a:p>
            <a:pPr lvl="2" eaLnBrk="1" hangingPunct="1"/>
            <a:r>
              <a:rPr lang="en-US">
                <a:latin typeface="Century Schoolbook" charset="0"/>
                <a:ea typeface="ＭＳ Ｐゴシック" charset="0"/>
              </a:rPr>
              <a:t>In 1942, 42 workers per retiree</a:t>
            </a:r>
          </a:p>
          <a:p>
            <a:pPr lvl="2" eaLnBrk="1" hangingPunct="1"/>
            <a:r>
              <a:rPr lang="en-US">
                <a:latin typeface="Century Schoolbook" charset="0"/>
                <a:ea typeface="ＭＳ Ｐゴシック" charset="0"/>
              </a:rPr>
              <a:t>In 2040, 2 workers per retiree</a:t>
            </a:r>
          </a:p>
        </p:txBody>
      </p:sp>
    </p:spTree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>
                <a:latin typeface="Franklin Gothic Medium" charset="0"/>
                <a:ea typeface="ＭＳ Ｐゴシック" charset="0"/>
                <a:cs typeface="ＭＳ Ｐゴシック" charset="0"/>
              </a:rPr>
              <a:t>How American Learn About Politics: Political Socialization</a:t>
            </a:r>
          </a:p>
        </p:txBody>
      </p:sp>
      <p:sp>
        <p:nvSpPr>
          <p:cNvPr id="41987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Century Schoolbook" charset="0"/>
                <a:ea typeface="ＭＳ Ｐゴシック" charset="0"/>
                <a:cs typeface="ＭＳ Ｐゴシック" charset="0"/>
              </a:rPr>
              <a:t>Political Learning Over a Lifetime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Century Schoolbook" charset="0"/>
                <a:ea typeface="ＭＳ Ｐゴシック" charset="0"/>
              </a:rPr>
              <a:t>Aging increases political participation and strength of party attachment.</a:t>
            </a:r>
          </a:p>
        </p:txBody>
      </p:sp>
      <p:pic>
        <p:nvPicPr>
          <p:cNvPr id="41988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2819400"/>
            <a:ext cx="6172200" cy="3548063"/>
          </a:xfrm>
          <a:noFill/>
        </p:spPr>
      </p:pic>
    </p:spTree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Century Schoolbook" charset="0"/>
                <a:ea typeface="ＭＳ Ｐゴシック" charset="0"/>
                <a:cs typeface="ＭＳ Ｐゴシック" charset="0"/>
              </a:rPr>
              <a:t>Public Opinion</a:t>
            </a:r>
          </a:p>
          <a:p>
            <a:pPr lvl="1" eaLnBrk="1" hangingPunct="1"/>
            <a:r>
              <a:rPr lang="en-US" sz="2400" dirty="0">
                <a:latin typeface="Century Schoolbook" charset="0"/>
                <a:ea typeface="ＭＳ Ｐゴシック" charset="0"/>
              </a:rPr>
              <a:t>The distribution of the population</a:t>
            </a:r>
            <a:r>
              <a:rPr lang="ja-JP" altLang="en-US" sz="2400" dirty="0">
                <a:latin typeface="Century Schoolbook" charset="0"/>
                <a:ea typeface="ＭＳ Ｐゴシック" charset="0"/>
              </a:rPr>
              <a:t>’</a:t>
            </a:r>
            <a:r>
              <a:rPr lang="en-US" sz="2400" dirty="0">
                <a:latin typeface="Century Schoolbook" charset="0"/>
                <a:ea typeface="ＭＳ Ｐゴシック" charset="0"/>
              </a:rPr>
              <a:t>s beliefs about politics and policy issues</a:t>
            </a:r>
          </a:p>
          <a:p>
            <a:pPr eaLnBrk="1" hangingPunct="1"/>
            <a:r>
              <a:rPr lang="en-US" sz="2800" dirty="0">
                <a:latin typeface="Century Schoolbook" charset="0"/>
                <a:ea typeface="ＭＳ Ｐゴシック" charset="0"/>
                <a:cs typeface="ＭＳ Ｐゴシック" charset="0"/>
              </a:rPr>
              <a:t>Demography</a:t>
            </a:r>
          </a:p>
          <a:p>
            <a:pPr lvl="1" eaLnBrk="1" hangingPunct="1"/>
            <a:r>
              <a:rPr lang="en-US" sz="2400" dirty="0">
                <a:latin typeface="Century Schoolbook" charset="0"/>
                <a:ea typeface="ＭＳ Ｐゴシック" charset="0"/>
              </a:rPr>
              <a:t>The science of population changes</a:t>
            </a:r>
          </a:p>
          <a:p>
            <a:pPr eaLnBrk="1" hangingPunct="1"/>
            <a:r>
              <a:rPr lang="en-US" sz="2800" dirty="0">
                <a:latin typeface="Century Schoolbook" charset="0"/>
                <a:ea typeface="ＭＳ Ｐゴシック" charset="0"/>
                <a:cs typeface="ＭＳ Ｐゴシック" charset="0"/>
              </a:rPr>
              <a:t>Census</a:t>
            </a:r>
          </a:p>
          <a:p>
            <a:pPr lvl="1" eaLnBrk="1" hangingPunct="1"/>
            <a:r>
              <a:rPr lang="en-US" sz="2400" dirty="0">
                <a:latin typeface="Century Schoolbook" charset="0"/>
                <a:ea typeface="ＭＳ Ｐゴシック" charset="0"/>
              </a:rPr>
              <a:t>A valuable tool for understanding population changes</a:t>
            </a:r>
          </a:p>
          <a:p>
            <a:pPr lvl="1" eaLnBrk="1" hangingPunct="1"/>
            <a:r>
              <a:rPr lang="en-US" sz="2400" dirty="0">
                <a:latin typeface="Century Schoolbook" charset="0"/>
                <a:ea typeface="ＭＳ Ｐゴシック" charset="0"/>
              </a:rPr>
              <a:t>Required every 10 years by the Constitution</a:t>
            </a:r>
          </a:p>
        </p:txBody>
      </p:sp>
    </p:spTree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The American People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entury Schoolbook" charset="0"/>
                <a:ea typeface="ＭＳ Ｐゴシック" charset="0"/>
                <a:cs typeface="ＭＳ Ｐゴシック" charset="0"/>
              </a:rPr>
              <a:t>The American Melting Pot</a:t>
            </a:r>
          </a:p>
          <a:p>
            <a:pPr lvl="1" eaLnBrk="1" hangingPunct="1"/>
            <a:r>
              <a:rPr lang="en-US" dirty="0">
                <a:latin typeface="Century Schoolbook" charset="0"/>
                <a:ea typeface="ＭＳ Ｐゴシック" charset="0"/>
              </a:rPr>
              <a:t>Melting Pot: the mixing of cultures, ideas, and peoples that has changed the American nation</a:t>
            </a:r>
          </a:p>
          <a:p>
            <a:pPr lvl="1" eaLnBrk="1" hangingPunct="1"/>
            <a:r>
              <a:rPr lang="en-US" b="1" dirty="0">
                <a:latin typeface="Century Schoolbook" charset="0"/>
                <a:ea typeface="ＭＳ Ｐゴシック" charset="0"/>
              </a:rPr>
              <a:t>Minority Majority</a:t>
            </a:r>
            <a:r>
              <a:rPr lang="en-US" dirty="0">
                <a:latin typeface="Century Schoolbook" charset="0"/>
                <a:ea typeface="ＭＳ Ｐゴシック" charset="0"/>
              </a:rPr>
              <a:t>: the emergence of a non-Caucasian majority</a:t>
            </a:r>
          </a:p>
          <a:p>
            <a:pPr lvl="1" eaLnBrk="1" hangingPunct="1"/>
            <a:r>
              <a:rPr lang="en-US" dirty="0">
                <a:latin typeface="Century Schoolbook" charset="0"/>
                <a:ea typeface="ＭＳ Ｐゴシック" charset="0"/>
              </a:rPr>
              <a:t>Political culture is an overall set of values widely shared within a society.</a:t>
            </a:r>
          </a:p>
        </p:txBody>
      </p:sp>
    </p:spTree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The American People</a:t>
            </a:r>
          </a:p>
        </p:txBody>
      </p:sp>
      <p:pic>
        <p:nvPicPr>
          <p:cNvPr id="27651" name="Picture 1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524000"/>
            <a:ext cx="5410200" cy="4841875"/>
          </a:xfrm>
          <a:noFill/>
        </p:spPr>
      </p:pic>
    </p:spTree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Franklin Gothic Medium" charset="0"/>
                <a:ea typeface="ＭＳ Ｐゴシック" charset="0"/>
                <a:cs typeface="ＭＳ Ｐゴシック" charset="0"/>
              </a:rPr>
              <a:t>What Americans Value: Political Ideologies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Century Schoolbook" charset="0"/>
                <a:ea typeface="ＭＳ Ｐゴシック" charset="0"/>
                <a:cs typeface="ＭＳ Ｐゴシック" charset="0"/>
              </a:rPr>
              <a:t>Political Ideology:</a:t>
            </a:r>
          </a:p>
          <a:p>
            <a:pPr lvl="1" eaLnBrk="1" hangingPunct="1"/>
            <a:r>
              <a:rPr lang="en-US" sz="2400" dirty="0">
                <a:latin typeface="Century Schoolbook" charset="0"/>
                <a:ea typeface="ＭＳ Ｐゴシック" charset="0"/>
              </a:rPr>
              <a:t>A coherent set of beliefs about politics, public policy, and public purpose</a:t>
            </a:r>
          </a:p>
          <a:p>
            <a:pPr eaLnBrk="1" hangingPunct="1"/>
            <a:r>
              <a:rPr lang="en-US" sz="2800" dirty="0">
                <a:latin typeface="Century Schoolbook" charset="0"/>
                <a:ea typeface="ＭＳ Ｐゴシック" charset="0"/>
                <a:cs typeface="ＭＳ Ｐゴシック" charset="0"/>
              </a:rPr>
              <a:t>Who Are the Liberals and Conservatives</a:t>
            </a:r>
            <a:r>
              <a:rPr lang="en-US" sz="2800" dirty="0" smtClean="0">
                <a:latin typeface="Century Schoolbook" charset="0"/>
                <a:ea typeface="ＭＳ Ｐゴシック" charset="0"/>
                <a:cs typeface="ＭＳ Ｐゴシック" charset="0"/>
              </a:rPr>
              <a:t>?</a:t>
            </a:r>
          </a:p>
          <a:p>
            <a:pPr lvl="1" eaLnBrk="1" hangingPunct="1"/>
            <a:r>
              <a:rPr lang="en-US" sz="2400" dirty="0" smtClean="0">
                <a:latin typeface="Century Schoolbook" charset="0"/>
                <a:ea typeface="ＭＳ Ｐゴシック" charset="0"/>
                <a:cs typeface="ＭＳ Ｐゴシック" charset="0"/>
              </a:rPr>
              <a:t>See class activities for details</a:t>
            </a:r>
            <a:endParaRPr lang="en-US" sz="2400" dirty="0">
              <a:latin typeface="Century Schoolbook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theme/theme1.xml><?xml version="1.0" encoding="utf-8"?>
<a:theme xmlns:a="http://schemas.openxmlformats.org/drawingml/2006/main" name="1_PS_LL">
  <a:themeElements>
    <a:clrScheme name="1_PS_LL 13">
      <a:dk1>
        <a:srgbClr val="000000"/>
      </a:dk1>
      <a:lt1>
        <a:srgbClr val="FFFFFF"/>
      </a:lt1>
      <a:dk2>
        <a:srgbClr val="666647"/>
      </a:dk2>
      <a:lt2>
        <a:srgbClr val="808080"/>
      </a:lt2>
      <a:accent1>
        <a:srgbClr val="668FCC"/>
      </a:accent1>
      <a:accent2>
        <a:srgbClr val="FF594D"/>
      </a:accent2>
      <a:accent3>
        <a:srgbClr val="FFFFFF"/>
      </a:accent3>
      <a:accent4>
        <a:srgbClr val="000000"/>
      </a:accent4>
      <a:accent5>
        <a:srgbClr val="B8C6E2"/>
      </a:accent5>
      <a:accent6>
        <a:srgbClr val="E75045"/>
      </a:accent6>
      <a:hlink>
        <a:srgbClr val="4D8C8C"/>
      </a:hlink>
      <a:folHlink>
        <a:srgbClr val="B27447"/>
      </a:folHlink>
    </a:clrScheme>
    <a:fontScheme name="1_PS_LL">
      <a:majorFont>
        <a:latin typeface="Franklin Gothic Medium"/>
        <a:ea typeface=""/>
        <a:cs typeface=""/>
      </a:majorFont>
      <a:minorFont>
        <a:latin typeface="Century School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1_PS_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S_L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S_L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S_L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S_L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S_L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S_L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S_L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S_L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S_L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S_L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S_L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S_LL 13">
        <a:dk1>
          <a:srgbClr val="000000"/>
        </a:dk1>
        <a:lt1>
          <a:srgbClr val="FFFFFF"/>
        </a:lt1>
        <a:dk2>
          <a:srgbClr val="666647"/>
        </a:dk2>
        <a:lt2>
          <a:srgbClr val="808080"/>
        </a:lt2>
        <a:accent1>
          <a:srgbClr val="668FCC"/>
        </a:accent1>
        <a:accent2>
          <a:srgbClr val="FF594D"/>
        </a:accent2>
        <a:accent3>
          <a:srgbClr val="FFFFFF"/>
        </a:accent3>
        <a:accent4>
          <a:srgbClr val="000000"/>
        </a:accent4>
        <a:accent5>
          <a:srgbClr val="B8C6E2"/>
        </a:accent5>
        <a:accent6>
          <a:srgbClr val="E75045"/>
        </a:accent6>
        <a:hlink>
          <a:srgbClr val="4D8C8C"/>
        </a:hlink>
        <a:folHlink>
          <a:srgbClr val="B2744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Shea_01_lecture</Template>
  <TotalTime>854</TotalTime>
  <Words>1198</Words>
  <Application>Microsoft Macintosh PowerPoint</Application>
  <PresentationFormat>On-screen Show (4:3)</PresentationFormat>
  <Paragraphs>157</Paragraphs>
  <Slides>24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1_PS_LL</vt:lpstr>
      <vt:lpstr>Political Ideology &amp; Voting</vt:lpstr>
      <vt:lpstr>How Americans Learn About Politics: Political Socialization</vt:lpstr>
      <vt:lpstr>How Americans Learn About Politics: Political Socialization</vt:lpstr>
      <vt:lpstr>The American People</vt:lpstr>
      <vt:lpstr>How American Learn About Politics: Political Socialization</vt:lpstr>
      <vt:lpstr>Introduction</vt:lpstr>
      <vt:lpstr>The American People</vt:lpstr>
      <vt:lpstr>The American People</vt:lpstr>
      <vt:lpstr>What Americans Value: Political Ideologies</vt:lpstr>
      <vt:lpstr>Whether to Vote: A Citizen’s  First Choice</vt:lpstr>
      <vt:lpstr>Whether to Vote: A Citizen’s First Choice</vt:lpstr>
      <vt:lpstr>Measuring Public Opinion and Political Information</vt:lpstr>
      <vt:lpstr>Measuring Public Opinion and Political Information</vt:lpstr>
      <vt:lpstr>Measuring Public Opinion and Political Information</vt:lpstr>
      <vt:lpstr>Whether to Vote: A Citizen’s First Choice</vt:lpstr>
      <vt:lpstr>Voter Behavior</vt:lpstr>
      <vt:lpstr>How Americans Participate  in Politics</vt:lpstr>
      <vt:lpstr>How Americans Participate  in Politics</vt:lpstr>
      <vt:lpstr>The American People</vt:lpstr>
      <vt:lpstr>How American Elections Work</vt:lpstr>
      <vt:lpstr>Whether to Vote: A Citizen’s  First Choice</vt:lpstr>
      <vt:lpstr>The Road to the White House</vt:lpstr>
      <vt:lpstr>The Last Battle: The  Electoral College</vt:lpstr>
      <vt:lpstr>The Last Battle: The  Electoral College</vt:lpstr>
    </vt:vector>
  </TitlesOfParts>
  <Company>Longman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Opinion and Political Action</dc:title>
  <dc:creator>Matthew Eshbaugh-Soha</dc:creator>
  <cp:lastModifiedBy>OSD</cp:lastModifiedBy>
  <cp:revision>98</cp:revision>
  <dcterms:created xsi:type="dcterms:W3CDTF">2016-05-02T02:32:39Z</dcterms:created>
  <dcterms:modified xsi:type="dcterms:W3CDTF">2019-12-11T18:01:19Z</dcterms:modified>
</cp:coreProperties>
</file>