
<file path=[Content_Types].xml><?xml version="1.0" encoding="utf-8"?>
<Types xmlns="http://schemas.openxmlformats.org/package/2006/content-types">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s/slide9.xml" ContentType="application/vnd.openxmlformats-officedocument.presentationml.slide+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slides/slide8.xml" ContentType="application/vnd.openxmlformats-officedocument.presentationml.slide+xml"/>
  <Override PartName="/ppt/presentation.xml" ContentType="application/vnd.openxmlformats-officedocument.presentationml.presentation.main+xml"/>
  <Override PartName="/ppt/presProps.xml" ContentType="application/vnd.openxmlformats-officedocument.presentationml.presProps+xml"/>
  <Default Extension="bin" ContentType="application/vnd.openxmlformats-officedocument.presentationml.printerSettings"/>
  <Override PartName="/ppt/slides/slide1.xml" ContentType="application/vnd.openxmlformats-officedocument.presentationml.slide+xml"/>
  <Override PartName="/ppt/slideLayouts/slideLayout2.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3"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96"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E84A9A97-3E71-8D4C-B7CA-72447D15FC35}" type="datetimeFigureOut">
              <a:rPr lang="en-US" smtClean="0"/>
              <a:t>11/24/14</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4A9A97-3E71-8D4C-B7CA-72447D15FC35}" type="datetimeFigureOut">
              <a:rPr lang="en-US" smtClean="0"/>
              <a:t>11/24/14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49883-1E5C-3046-83B4-32D6677CB6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4A9A97-3E71-8D4C-B7CA-72447D15FC35}" type="datetimeFigureOut">
              <a:rPr lang="en-US" smtClean="0"/>
              <a:t>11/24/14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49883-1E5C-3046-83B4-32D6677CB6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4A9A97-3E71-8D4C-B7CA-72447D15FC35}" type="datetimeFigureOut">
              <a:rPr lang="en-US" smtClean="0"/>
              <a:t>11/24/14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49883-1E5C-3046-83B4-32D6677CB6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4A9A97-3E71-8D4C-B7CA-72447D15FC35}" type="datetimeFigureOut">
              <a:rPr lang="en-US" smtClean="0"/>
              <a:t>11/24/14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49883-1E5C-3046-83B4-32D6677CB6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4A9A97-3E71-8D4C-B7CA-72447D15FC35}" type="datetimeFigureOut">
              <a:rPr lang="en-US" smtClean="0"/>
              <a:t>11/24/14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49883-1E5C-3046-83B4-32D6677CB6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84A9A97-3E71-8D4C-B7CA-72447D15FC35}" type="datetimeFigureOut">
              <a:rPr lang="en-US" smtClean="0"/>
              <a:t>11/24/14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749883-1E5C-3046-83B4-32D6677CB6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4A9A97-3E71-8D4C-B7CA-72447D15FC35}" type="datetimeFigureOut">
              <a:rPr lang="en-US" smtClean="0"/>
              <a:t>11/24/14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749883-1E5C-3046-83B4-32D6677CB6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E84A9A97-3E71-8D4C-B7CA-72447D15FC35}" type="datetimeFigureOut">
              <a:rPr lang="en-US" smtClean="0"/>
              <a:t>11/24/14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749883-1E5C-3046-83B4-32D6677CB6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4A9A97-3E71-8D4C-B7CA-72447D15FC35}" type="datetimeFigureOut">
              <a:rPr lang="en-US" smtClean="0"/>
              <a:t>11/24/14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4A9A97-3E71-8D4C-B7CA-72447D15FC35}" type="datetimeFigureOut">
              <a:rPr lang="en-US" smtClean="0"/>
              <a:t>11/24/14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49883-1E5C-3046-83B4-32D6677CB6DA}"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E84A9A97-3E71-8D4C-B7CA-72447D15FC35}" type="datetimeFigureOut">
              <a:rPr lang="en-US" smtClean="0"/>
              <a:t>11/24/14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88749883-1E5C-3046-83B4-32D6677CB6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Youth Rights</a:t>
            </a:r>
            <a:endParaRPr lang="en-US" dirty="0"/>
          </a:p>
        </p:txBody>
      </p:sp>
      <p:sp>
        <p:nvSpPr>
          <p:cNvPr id="3" name="Subtitle 2"/>
          <p:cNvSpPr>
            <a:spLocks noGrp="1"/>
          </p:cNvSpPr>
          <p:nvPr>
            <p:ph type="subTitle" idx="1"/>
          </p:nvPr>
        </p:nvSpPr>
        <p:spPr/>
        <p:txBody>
          <a:bodyPr/>
          <a:lstStyle/>
          <a:p>
            <a:r>
              <a:rPr lang="en-US" dirty="0" smtClean="0"/>
              <a:t>Key Cases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Tinker </a:t>
            </a:r>
            <a:r>
              <a:rPr lang="en-US" dirty="0" err="1" smtClean="0"/>
              <a:t>v</a:t>
            </a:r>
            <a:r>
              <a:rPr lang="en-US" dirty="0" smtClean="0"/>
              <a:t>. Des Moines Ind. Comm. School Dist. 1969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Facts of the Case</a:t>
            </a:r>
            <a:endParaRPr lang="en-US" dirty="0" smtClean="0"/>
          </a:p>
          <a:p>
            <a:r>
              <a:rPr lang="en-US" dirty="0" smtClean="0"/>
              <a:t>John Tinker, 15 years old, his sister Mary Beth Tinker, 13 years old, and Christopher </a:t>
            </a:r>
            <a:r>
              <a:rPr lang="en-US" dirty="0" err="1" smtClean="0"/>
              <a:t>Echardt</a:t>
            </a:r>
            <a:r>
              <a:rPr lang="en-US" dirty="0" smtClean="0"/>
              <a:t>, 16 years old, decided along with their parents to protest the Vietnam War by wearing black armbands to their Des Moines schools during the</a:t>
            </a:r>
            <a:r>
              <a:rPr lang="en-US" dirty="0" smtClean="0"/>
              <a:t> Christmas </a:t>
            </a:r>
            <a:r>
              <a:rPr lang="en-US" dirty="0" smtClean="0"/>
              <a:t>holiday season. Upon learning of their intentions, and fearing that the armbands would provoke disturbances, the principals of Des Moines' school districts resolved that all students wearing armbands be asked to remove them or face suspension. When the Tinker siblings and Christopher wore their armbands to school, they were asked to remove them. When they refused, they were suspended until after New Year's Day.</a:t>
            </a:r>
            <a:r>
              <a:rPr lang="en-US" dirty="0" smtClean="0"/>
              <a:t> </a:t>
            </a:r>
          </a:p>
          <a:p>
            <a:pPr>
              <a:buNone/>
            </a:pPr>
            <a:endParaRPr lang="en-US" dirty="0" smtClean="0"/>
          </a:p>
          <a:p>
            <a:pPr>
              <a:buNone/>
            </a:pPr>
            <a:r>
              <a:rPr lang="en-US" b="1" dirty="0" smtClean="0"/>
              <a:t>Question </a:t>
            </a:r>
            <a:r>
              <a:rPr lang="en-US" b="1" dirty="0" smtClean="0"/>
              <a:t>Presented</a:t>
            </a:r>
            <a:endParaRPr lang="en-US" dirty="0" smtClean="0"/>
          </a:p>
          <a:p>
            <a:r>
              <a:rPr lang="en-US" dirty="0" smtClean="0"/>
              <a:t>Does a prohibition against the wearing of armbands in public school, as a form of symbolic protest, violate the First Amendment's freedom of speech protections? </a:t>
            </a:r>
            <a:endParaRPr lang="en-US"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Tinker </a:t>
            </a:r>
            <a:r>
              <a:rPr lang="en-US" dirty="0" err="1" smtClean="0"/>
              <a:t>v</a:t>
            </a:r>
            <a:r>
              <a:rPr lang="en-US" dirty="0" smtClean="0"/>
              <a:t>. Des Moines Ind. Comm. School Dist. 1969 </a:t>
            </a:r>
            <a:endParaRPr lang="en-US" dirty="0"/>
          </a:p>
        </p:txBody>
      </p:sp>
      <p:sp>
        <p:nvSpPr>
          <p:cNvPr id="3" name="Content Placeholder 2"/>
          <p:cNvSpPr>
            <a:spLocks noGrp="1"/>
          </p:cNvSpPr>
          <p:nvPr>
            <p:ph idx="1"/>
          </p:nvPr>
        </p:nvSpPr>
        <p:spPr/>
        <p:txBody>
          <a:bodyPr>
            <a:normAutofit/>
          </a:bodyPr>
          <a:lstStyle/>
          <a:p>
            <a:pPr>
              <a:buNone/>
            </a:pPr>
            <a:r>
              <a:rPr lang="en-US" b="1" dirty="0" smtClean="0"/>
              <a:t>Conclusion</a:t>
            </a:r>
            <a:endParaRPr lang="en-US" dirty="0" smtClean="0"/>
          </a:p>
          <a:p>
            <a:r>
              <a:rPr lang="en-US" sz="2162" i="1" dirty="0" smtClean="0"/>
              <a:t>“students do not shed their rights at the schoolhouse door.</a:t>
            </a:r>
            <a:r>
              <a:rPr lang="en-US" sz="2162" i="1" dirty="0" smtClean="0"/>
              <a:t>”</a:t>
            </a:r>
          </a:p>
          <a:p>
            <a:pPr>
              <a:buNone/>
            </a:pPr>
            <a:endParaRPr lang="en-US" sz="2162" dirty="0" smtClean="0"/>
          </a:p>
          <a:p>
            <a:r>
              <a:rPr lang="en-US" sz="2162" dirty="0" smtClean="0"/>
              <a:t>The wearing of armbands was "closely akin to 'pure speech'" and protected by the First Amendment. School environments imply limitations on free expression, but here the principals lacked justification for imposing any such </a:t>
            </a:r>
            <a:r>
              <a:rPr lang="en-US" sz="2162" dirty="0" err="1" smtClean="0"/>
              <a:t>limits.The</a:t>
            </a:r>
            <a:r>
              <a:rPr lang="en-US" sz="2162" dirty="0" smtClean="0"/>
              <a:t> principals had failed to show that the forbidden conduct would substantially interfere with appropriate school discipline.</a:t>
            </a:r>
            <a:endParaRPr lang="en-US" sz="2162"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Jersey </a:t>
            </a:r>
            <a:r>
              <a:rPr lang="en-US" dirty="0" err="1" smtClean="0"/>
              <a:t>v</a:t>
            </a:r>
            <a:r>
              <a:rPr lang="en-US" dirty="0" smtClean="0"/>
              <a:t>. T.L.O. (1985)</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Facts </a:t>
            </a:r>
            <a:r>
              <a:rPr lang="en-US" b="1" dirty="0" smtClean="0"/>
              <a:t>of the Case</a:t>
            </a:r>
            <a:endParaRPr lang="en-US" dirty="0" smtClean="0"/>
          </a:p>
          <a:p>
            <a:r>
              <a:rPr lang="en-US" dirty="0" smtClean="0"/>
              <a:t>2 girls accused of smoking, 1 admitted the other didn’t. - - T.L.O. was a fourteen-year-old; she was accused of smoking in the girls' bathroom of her high school. A principal at the school questioned her and searched her purse, yielding a bag of marijuana and other drug paraphernalia. </a:t>
            </a:r>
            <a:endParaRPr lang="en-US" dirty="0" smtClean="0"/>
          </a:p>
          <a:p>
            <a:pPr>
              <a:buNone/>
            </a:pPr>
            <a:endParaRPr lang="en-US" dirty="0" smtClean="0"/>
          </a:p>
          <a:p>
            <a:pPr>
              <a:buNone/>
            </a:pPr>
            <a:r>
              <a:rPr lang="en-US" b="1" dirty="0" smtClean="0"/>
              <a:t> Question Presented</a:t>
            </a:r>
            <a:endParaRPr lang="en-US" dirty="0" smtClean="0"/>
          </a:p>
          <a:p>
            <a:r>
              <a:rPr lang="en-US" dirty="0" smtClean="0"/>
              <a:t>Did the search violate the Fourth and Fourteenth Amendments?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Jersey </a:t>
            </a:r>
            <a:r>
              <a:rPr lang="en-US" dirty="0" err="1" smtClean="0"/>
              <a:t>v</a:t>
            </a:r>
            <a:r>
              <a:rPr lang="en-US" dirty="0" smtClean="0"/>
              <a:t>. T.L.O. (1985)</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Conclusion</a:t>
            </a:r>
            <a:endParaRPr lang="en-US" dirty="0" smtClean="0"/>
          </a:p>
          <a:p>
            <a:r>
              <a:rPr lang="en-US" sz="2353" dirty="0" smtClean="0"/>
              <a:t>No. Citing the peculiarities associated with searches on school grounds, the Court abandoned its requirement that searches be conducted only when a "probable cause" exists that an individual has violated the law. The Court used a less strict standard of "reasonableness" to conclude that the search did not violate the Constitution. The presence of rolling papers in the purse gave rise to a reasonable suspicion in the principal's mind that T.L.O. may have been carrying drugs, thus, justifying a more thorough search of the purse</a:t>
            </a:r>
            <a:r>
              <a:rPr lang="en-US" sz="2353"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Hazelwood School District </a:t>
            </a:r>
            <a:r>
              <a:rPr lang="en-US" dirty="0" err="1" smtClean="0"/>
              <a:t>v</a:t>
            </a:r>
            <a:r>
              <a:rPr lang="en-US" dirty="0" smtClean="0"/>
              <a:t>. </a:t>
            </a:r>
            <a:r>
              <a:rPr lang="en-US" dirty="0" err="1" smtClean="0"/>
              <a:t>Kuhlmeier</a:t>
            </a:r>
            <a:r>
              <a:rPr lang="en-US" dirty="0" smtClean="0"/>
              <a:t> (1988)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Facts of the Case</a:t>
            </a:r>
            <a:endParaRPr lang="en-US" dirty="0" smtClean="0"/>
          </a:p>
          <a:p>
            <a:r>
              <a:rPr lang="en-US" dirty="0" smtClean="0"/>
              <a:t>The Spectrum, the school-sponsored newspaper of Hazelwood East High School, was written and edited by students. In May 1983, Robert E. Reynolds, the school principal, received the pages proofs for the May 13 issue. Reynolds found two of the articles in the issue to be inappropriate, and ordered that the pages on which the articles appeared be withheld from publication. Cathy </a:t>
            </a:r>
            <a:r>
              <a:rPr lang="en-US" dirty="0" err="1" smtClean="0"/>
              <a:t>Kuhlmeier</a:t>
            </a:r>
            <a:r>
              <a:rPr lang="en-US" dirty="0" smtClean="0"/>
              <a:t> and two other former Hazelwood East students brought the case to court. </a:t>
            </a:r>
          </a:p>
          <a:p>
            <a:pPr>
              <a:buNone/>
            </a:pPr>
            <a:r>
              <a:rPr lang="en-US" dirty="0" smtClean="0"/>
              <a:t> </a:t>
            </a:r>
            <a:endParaRPr lang="en-US" dirty="0" smtClean="0"/>
          </a:p>
          <a:p>
            <a:pPr>
              <a:buNone/>
            </a:pPr>
            <a:r>
              <a:rPr lang="en-US" b="1" dirty="0" smtClean="0"/>
              <a:t>Question </a:t>
            </a:r>
            <a:r>
              <a:rPr lang="en-US" b="1" dirty="0" smtClean="0"/>
              <a:t>Presented</a:t>
            </a:r>
            <a:endParaRPr lang="en-US" dirty="0" smtClean="0"/>
          </a:p>
          <a:p>
            <a:r>
              <a:rPr lang="en-US" dirty="0" smtClean="0"/>
              <a:t>Did the principal's deletion of the articles violate the students' rights under the First Amendment?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Hazelwood School District </a:t>
            </a:r>
            <a:r>
              <a:rPr lang="en-US" dirty="0" err="1" smtClean="0"/>
              <a:t>v</a:t>
            </a:r>
            <a:r>
              <a:rPr lang="en-US" dirty="0" smtClean="0"/>
              <a:t>. </a:t>
            </a:r>
            <a:r>
              <a:rPr lang="en-US" dirty="0" err="1" smtClean="0"/>
              <a:t>Kuhlmeier</a:t>
            </a:r>
            <a:r>
              <a:rPr lang="en-US" dirty="0" smtClean="0"/>
              <a:t> (1988)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Conclusion</a:t>
            </a:r>
            <a:endParaRPr lang="en-US" dirty="0" smtClean="0"/>
          </a:p>
          <a:p>
            <a:r>
              <a:rPr lang="en-US" dirty="0" smtClean="0"/>
              <a:t>No. In a 5-to-3 decision, the Court held that the First Amendment did not require schools to affirmatively promote particular types of student speech. The Court held that schools must be able to set high standards for student speech disseminated under their auspices, and that schools retained the right to refuse to sponsor speech that was "inconsistent with 'the shared values of a civilized social order.'" Educators did not offend the First Amendment by exercising editorial control over the content of student speech so long as their actions were "reasonably related to legitimate pedagogical concerns." The actions of principal Reynolds, the Court held, met this test.</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Vernonia</a:t>
            </a:r>
            <a:r>
              <a:rPr lang="en-US" dirty="0" smtClean="0"/>
              <a:t> School District </a:t>
            </a:r>
            <a:r>
              <a:rPr lang="en-US" dirty="0" err="1" smtClean="0"/>
              <a:t>v</a:t>
            </a:r>
            <a:r>
              <a:rPr lang="en-US" dirty="0" smtClean="0"/>
              <a:t>. Acton (1995</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Facts of the Case</a:t>
            </a:r>
            <a:endParaRPr lang="en-US" dirty="0" smtClean="0"/>
          </a:p>
          <a:p>
            <a:r>
              <a:rPr lang="en-US" dirty="0" smtClean="0"/>
              <a:t>An official investigation led to the discovery that high school athletes in the </a:t>
            </a:r>
            <a:r>
              <a:rPr lang="en-US" dirty="0" err="1" smtClean="0"/>
              <a:t>Vernonia</a:t>
            </a:r>
            <a:r>
              <a:rPr lang="en-US" dirty="0" smtClean="0"/>
              <a:t> School District participated in illicit drug use. School officials were concerned that drug use increases the risk of sports-related injury. Consequently, the </a:t>
            </a:r>
            <a:r>
              <a:rPr lang="en-US" dirty="0" err="1" smtClean="0"/>
              <a:t>Vernonia</a:t>
            </a:r>
            <a:r>
              <a:rPr lang="en-US" dirty="0" smtClean="0"/>
              <a:t> School District of Oregon adopted the Student Athlete Drug Policy which authorizes random urinalysis drug testing of its student athletes. James Acton, a student, was denied participation in his school's football program when he and his parents refused to consent to the testing. </a:t>
            </a:r>
            <a:endParaRPr lang="en-US" dirty="0" smtClean="0"/>
          </a:p>
          <a:p>
            <a:pPr>
              <a:buNone/>
            </a:pPr>
            <a:endParaRPr lang="en-US" dirty="0" smtClean="0"/>
          </a:p>
          <a:p>
            <a:pPr>
              <a:buNone/>
            </a:pPr>
            <a:r>
              <a:rPr lang="en-US" b="1" dirty="0" smtClean="0"/>
              <a:t>Question </a:t>
            </a:r>
            <a:r>
              <a:rPr lang="en-US" b="1" dirty="0" smtClean="0"/>
              <a:t>Presented</a:t>
            </a:r>
            <a:endParaRPr lang="en-US" dirty="0" smtClean="0"/>
          </a:p>
          <a:p>
            <a:r>
              <a:rPr lang="en-US" dirty="0" smtClean="0"/>
              <a:t>Does random drug testing of high school athletes violate the reasonable search and seizure clause of the Fourth Amendment?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Vernonia</a:t>
            </a:r>
            <a:r>
              <a:rPr lang="en-US" dirty="0" smtClean="0"/>
              <a:t> School District </a:t>
            </a:r>
            <a:r>
              <a:rPr lang="en-US" dirty="0" err="1" smtClean="0"/>
              <a:t>v</a:t>
            </a:r>
            <a:r>
              <a:rPr lang="en-US" dirty="0" smtClean="0"/>
              <a:t>. Acton (1995</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Conclusion</a:t>
            </a:r>
            <a:endParaRPr lang="en-US" dirty="0" smtClean="0"/>
          </a:p>
          <a:p>
            <a:r>
              <a:rPr lang="en-US" dirty="0" smtClean="0"/>
              <a:t>No. The reasonableness of a search is judged by "balancing the intrusion on the individual's Fourth Amendment interests against the promotion of legitimate governmental interests." In the case of high school athletes who are under State supervision during school hours, they are subject to greater control than over free adults. The privacy interests compromised by urine samples are negligible since the conditions of collection are similar to public restrooms, and the results are viewed only by limited authorities. Furthermore, the governmental concern over the safety of minors under their supervision overrides the minimal, if any, intrusion in student-athletes' privacy. </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15</TotalTime>
  <Words>954</Words>
  <Application>Microsoft Macintosh PowerPoint</Application>
  <PresentationFormat>On-screen Show (4:3)</PresentationFormat>
  <Paragraphs>40</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Aspect</vt:lpstr>
      <vt:lpstr>Youth Rights</vt:lpstr>
      <vt:lpstr>Tinker v. Des Moines Ind. Comm. School Dist. 1969 </vt:lpstr>
      <vt:lpstr>Tinker v. Des Moines Ind. Comm. School Dist. 1969 </vt:lpstr>
      <vt:lpstr>New Jersey v. T.L.O. (1985) </vt:lpstr>
      <vt:lpstr>New Jersey v. T.L.O. (1985) </vt:lpstr>
      <vt:lpstr>Hazelwood School District v. Kuhlmeier (1988) </vt:lpstr>
      <vt:lpstr>Hazelwood School District v. Kuhlmeier (1988) </vt:lpstr>
      <vt:lpstr>Vernonia School District v. Acton (1995)</vt:lpstr>
      <vt:lpstr>Vernonia School District v. Acton (1995)</vt:lpstr>
    </vt:vector>
  </TitlesOfParts>
  <Company>Olympia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Rights</dc:title>
  <dc:creator>osd</dc:creator>
  <cp:lastModifiedBy>osd</cp:lastModifiedBy>
  <cp:revision>10</cp:revision>
  <dcterms:created xsi:type="dcterms:W3CDTF">2014-11-24T19:09:45Z</dcterms:created>
  <dcterms:modified xsi:type="dcterms:W3CDTF">2014-11-24T19:25:07Z</dcterms:modified>
</cp:coreProperties>
</file>