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sldIdLst>
    <p:sldId id="256" r:id="rId2"/>
    <p:sldId id="257" r:id="rId3"/>
    <p:sldId id="258" r:id="rId4"/>
    <p:sldId id="259" r:id="rId5"/>
    <p:sldId id="260" r:id="rId6"/>
    <p:sldId id="266" r:id="rId7"/>
    <p:sldId id="261" r:id="rId8"/>
    <p:sldId id="262" r:id="rId9"/>
    <p:sldId id="263" r:id="rId10"/>
    <p:sldId id="264" r:id="rId11"/>
    <p:sldId id="267" r:id="rId12"/>
    <p:sldId id="265"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1" d="100"/>
          <a:sy n="111" d="100"/>
        </p:scale>
        <p:origin x="-8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FA50CED-C071-754E-A9E1-E48144E5609D}" type="datetimeFigureOut">
              <a:rPr lang="en-US" smtClean="0"/>
              <a:pPr/>
              <a:t>1/14/14</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4FA50CED-C071-754E-A9E1-E48144E5609D}" type="datetimeFigureOut">
              <a:rPr lang="en-US" smtClean="0"/>
              <a:pPr/>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1062F-650F-A74D-B8DA-F71CA2B3E9EB}"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FA50CED-C071-754E-A9E1-E48144E5609D}" type="datetimeFigureOut">
              <a:rPr lang="en-US" smtClean="0"/>
              <a:pPr/>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1062F-650F-A74D-B8DA-F71CA2B3E9EB}"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FA50CED-C071-754E-A9E1-E48144E5609D}" type="datetimeFigureOut">
              <a:rPr lang="en-US" smtClean="0"/>
              <a:pPr/>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1062F-650F-A74D-B8DA-F71CA2B3E9EB}"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FA50CED-C071-754E-A9E1-E48144E5609D}" type="datetimeFigureOut">
              <a:rPr lang="en-US" smtClean="0"/>
              <a:pPr/>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1062F-650F-A74D-B8DA-F71CA2B3E9EB}"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50CED-C071-754E-A9E1-E48144E5609D}" type="datetimeFigureOut">
              <a:rPr lang="en-US" smtClean="0"/>
              <a:pPr/>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1062F-650F-A74D-B8DA-F71CA2B3E9EB}"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FA50CED-C071-754E-A9E1-E48144E5609D}" type="datetimeFigureOut">
              <a:rPr lang="en-US" smtClean="0"/>
              <a:pPr/>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1062F-650F-A74D-B8DA-F71CA2B3E9EB}"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FA50CED-C071-754E-A9E1-E48144E5609D}" type="datetimeFigureOut">
              <a:rPr lang="en-US" smtClean="0"/>
              <a:pPr/>
              <a:t>1/14/14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1062F-650F-A74D-B8DA-F71CA2B3E9EB}"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FA50CED-C071-754E-A9E1-E48144E5609D}" type="datetimeFigureOut">
              <a:rPr lang="en-US" smtClean="0"/>
              <a:pPr/>
              <a:t>1/14/14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1062F-650F-A74D-B8DA-F71CA2B3E9EB}"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50CED-C071-754E-A9E1-E48144E5609D}" type="datetimeFigureOut">
              <a:rPr lang="en-US" smtClean="0"/>
              <a:pPr/>
              <a:t>1/14/14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1062F-650F-A74D-B8DA-F71CA2B3E9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50CED-C071-754E-A9E1-E48144E5609D}" type="datetimeFigureOut">
              <a:rPr lang="en-US" smtClean="0"/>
              <a:pPr/>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1062F-650F-A74D-B8DA-F71CA2B3E9EB}"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4FA50CED-C071-754E-A9E1-E48144E5609D}" type="datetimeFigureOut">
              <a:rPr lang="en-US" smtClean="0"/>
              <a:pPr/>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1062F-650F-A74D-B8DA-F71CA2B3E9EB}"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61062F-650F-A74D-B8DA-F71CA2B3E9EB}" type="slidenum">
              <a:rPr lang="en-US" smtClean="0"/>
              <a:pPr/>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50CED-C071-754E-A9E1-E48144E5609D}" type="datetimeFigureOut">
              <a:rPr lang="en-US" smtClean="0"/>
              <a:pPr/>
              <a:t>1/14/14</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Gilded Age Politics</a:t>
            </a:r>
            <a:endParaRPr lang="en-US" dirty="0"/>
          </a:p>
        </p:txBody>
      </p:sp>
      <p:sp>
        <p:nvSpPr>
          <p:cNvPr id="3" name="Subtitle 2"/>
          <p:cNvSpPr>
            <a:spLocks noGrp="1"/>
          </p:cNvSpPr>
          <p:nvPr>
            <p:ph type="subTitle" idx="1"/>
          </p:nvPr>
        </p:nvSpPr>
        <p:spPr/>
        <p:txBody>
          <a:bodyPr>
            <a:normAutofit/>
          </a:bodyPr>
          <a:lstStyle/>
          <a:p>
            <a:r>
              <a:rPr lang="en-US" sz="2400" dirty="0" smtClean="0"/>
              <a:t>“The Era of Good </a:t>
            </a:r>
            <a:r>
              <a:rPr lang="en-US" sz="2400" dirty="0" err="1" smtClean="0"/>
              <a:t>Stealings</a:t>
            </a:r>
            <a:r>
              <a:rPr lang="en-US" sz="2400" dirty="0" smtClean="0"/>
              <a:t>”</a:t>
            </a:r>
          </a:p>
          <a:p>
            <a:r>
              <a:rPr lang="en-US" sz="2400" dirty="0" smtClean="0"/>
              <a:t>1869 to 1896</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a:xfrm>
            <a:off x="685800" y="2036662"/>
            <a:ext cx="7770813" cy="4130532"/>
          </a:xfrm>
        </p:spPr>
        <p:txBody>
          <a:bodyPr>
            <a:normAutofit lnSpcReduction="10000"/>
          </a:bodyPr>
          <a:lstStyle/>
          <a:p>
            <a:r>
              <a:rPr lang="en-US" b="1" dirty="0" smtClean="0"/>
              <a:t>Grover Cleveland – (Democrat, 1885-1889)</a:t>
            </a:r>
          </a:p>
          <a:p>
            <a:pPr lvl="1"/>
            <a:r>
              <a:rPr lang="en-US" dirty="0" smtClean="0"/>
              <a:t>Won a bitter &amp; close election over Blaine in 1884</a:t>
            </a:r>
          </a:p>
          <a:p>
            <a:pPr lvl="2"/>
            <a:r>
              <a:rPr lang="en-US" dirty="0" smtClean="0"/>
              <a:t>Mudslinging attacks over Blaine’s corruption and the bachelor Cleveland’s alleged affair </a:t>
            </a:r>
          </a:p>
          <a:p>
            <a:pPr lvl="1"/>
            <a:r>
              <a:rPr lang="en-US" dirty="0" smtClean="0"/>
              <a:t>Staunchly laissez-faire </a:t>
            </a:r>
            <a:r>
              <a:rPr lang="en-US" i="1" dirty="0" smtClean="0"/>
              <a:t>“Though the people support the government, the government should not support the people.”</a:t>
            </a:r>
          </a:p>
          <a:p>
            <a:pPr lvl="1"/>
            <a:r>
              <a:rPr lang="en-US" dirty="0" smtClean="0">
                <a:solidFill>
                  <a:srgbClr val="000090"/>
                </a:solidFill>
              </a:rPr>
              <a:t>Civil Service Reform</a:t>
            </a:r>
            <a:r>
              <a:rPr lang="en-US" dirty="0" smtClean="0"/>
              <a:t>: </a:t>
            </a:r>
            <a:r>
              <a:rPr lang="en-US" dirty="0" smtClean="0">
                <a:solidFill>
                  <a:schemeClr val="tx1"/>
                </a:solidFill>
              </a:rPr>
              <a:t>At first, supported the reform efforts of the </a:t>
            </a:r>
            <a:r>
              <a:rPr lang="en-US" dirty="0" err="1" smtClean="0">
                <a:solidFill>
                  <a:schemeClr val="tx1"/>
                </a:solidFill>
              </a:rPr>
              <a:t>Mugwumps</a:t>
            </a:r>
            <a:r>
              <a:rPr lang="en-US" dirty="0" smtClean="0">
                <a:solidFill>
                  <a:schemeClr val="tx1"/>
                </a:solidFill>
              </a:rPr>
              <a:t> who had helped get him elected. He soon caved to the Democratic party bosses and their desire for spoils.</a:t>
            </a:r>
            <a:endParaRPr lang="en-US" dirty="0" smtClean="0"/>
          </a:p>
          <a:p>
            <a:pPr lvl="1"/>
            <a:r>
              <a:rPr lang="en-US" dirty="0" smtClean="0"/>
              <a:t>Vetoed many corrupted military pension bills lobbied by the Grand Army of the Republic (GAR)</a:t>
            </a:r>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a:xfrm>
            <a:off x="685800" y="2036662"/>
            <a:ext cx="7770813" cy="4130532"/>
          </a:xfrm>
        </p:spPr>
        <p:txBody>
          <a:bodyPr>
            <a:normAutofit fontScale="92500" lnSpcReduction="20000"/>
          </a:bodyPr>
          <a:lstStyle/>
          <a:p>
            <a:r>
              <a:rPr lang="en-US" b="1" dirty="0" smtClean="0"/>
              <a:t>Grover Cleveland – (Democrat, 1885-1889)</a:t>
            </a:r>
          </a:p>
          <a:p>
            <a:pPr lvl="1"/>
            <a:r>
              <a:rPr lang="en-US" dirty="0" smtClean="0">
                <a:solidFill>
                  <a:srgbClr val="FF6600"/>
                </a:solidFill>
              </a:rPr>
              <a:t>Tariff Reform</a:t>
            </a:r>
            <a:r>
              <a:rPr lang="en-US" dirty="0" smtClean="0"/>
              <a:t>: </a:t>
            </a:r>
            <a:r>
              <a:rPr lang="en-US" dirty="0" smtClean="0">
                <a:solidFill>
                  <a:schemeClr val="tx1"/>
                </a:solidFill>
              </a:rPr>
              <a:t>Upon taking office, Cleveland took notice that tariffs had been jacked up during the War and not really reduced since. The government was also running embarrassing surpluses. He then pushed for lower rates to increase competition and lower consumer prices.</a:t>
            </a:r>
          </a:p>
          <a:p>
            <a:pPr lvl="1"/>
            <a:r>
              <a:rPr lang="en-US" dirty="0" smtClean="0">
                <a:solidFill>
                  <a:schemeClr val="tx1"/>
                </a:solidFill>
              </a:rPr>
              <a:t>His proposal to Congress forced Democrats there to push for something that the majority Republicans would not support and could use against the </a:t>
            </a:r>
            <a:r>
              <a:rPr lang="en-US" dirty="0" err="1" smtClean="0">
                <a:solidFill>
                  <a:schemeClr val="tx1"/>
                </a:solidFill>
              </a:rPr>
              <a:t>Dems</a:t>
            </a:r>
            <a:r>
              <a:rPr lang="en-US" dirty="0" smtClean="0">
                <a:solidFill>
                  <a:schemeClr val="tx1"/>
                </a:solidFill>
              </a:rPr>
              <a:t> and Cleveland in the election.</a:t>
            </a:r>
          </a:p>
          <a:p>
            <a:pPr lvl="1"/>
            <a:r>
              <a:rPr lang="en-US" dirty="0" smtClean="0">
                <a:solidFill>
                  <a:schemeClr val="tx1"/>
                </a:solidFill>
              </a:rPr>
              <a:t>This likely led to Cleveland’s defeat to Benjamin Harrison (“Tippecanoe’s” grandson) in </a:t>
            </a:r>
            <a:r>
              <a:rPr lang="en-US" dirty="0" smtClean="0">
                <a:solidFill>
                  <a:schemeClr val="tx1"/>
                </a:solidFill>
              </a:rPr>
              <a:t>1888</a:t>
            </a:r>
          </a:p>
          <a:p>
            <a:pPr lvl="1"/>
            <a:r>
              <a:rPr lang="en-US" dirty="0" smtClean="0">
                <a:solidFill>
                  <a:schemeClr val="tx1"/>
                </a:solidFill>
              </a:rPr>
              <a:t>Cleveland actually won the popular vote but lost electorally</a:t>
            </a:r>
            <a:endParaRPr lang="en-US" dirty="0" smtClean="0">
              <a:solidFill>
                <a:schemeClr val="tx1"/>
              </a:solidFill>
            </a:endParaRPr>
          </a:p>
          <a:p>
            <a:pPr lvl="1"/>
            <a:r>
              <a:rPr lang="en-US" dirty="0" smtClean="0">
                <a:solidFill>
                  <a:schemeClr val="tx1"/>
                </a:solidFill>
              </a:rPr>
              <a:t>Cleveland will later return to the White House by defeating Harrison in 1892</a:t>
            </a:r>
            <a:endParaRPr lang="en-US" dirty="0" smtClean="0"/>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Benjamin Harrison – (Republican, 1889-1893)</a:t>
            </a:r>
            <a:endParaRPr lang="en-US" dirty="0" smtClean="0"/>
          </a:p>
          <a:p>
            <a:pPr lvl="1"/>
            <a:r>
              <a:rPr lang="en-US" dirty="0" smtClean="0"/>
              <a:t>The high tariffs led to problematic huge surpluses  </a:t>
            </a:r>
          </a:p>
          <a:p>
            <a:pPr lvl="1"/>
            <a:r>
              <a:rPr lang="en-US" b="1" dirty="0" smtClean="0"/>
              <a:t>“Czar” (Thomas) Reed </a:t>
            </a:r>
            <a:r>
              <a:rPr lang="en-US" dirty="0" smtClean="0"/>
              <a:t>and the first </a:t>
            </a:r>
            <a:r>
              <a:rPr lang="en-US" b="1" dirty="0" smtClean="0"/>
              <a:t>“Billion Dollar Congress</a:t>
            </a:r>
          </a:p>
          <a:p>
            <a:pPr lvl="2"/>
            <a:r>
              <a:rPr lang="en-US" dirty="0" smtClean="0"/>
              <a:t>To offset, his Congress gave pensions to Civil War Vets and </a:t>
            </a:r>
            <a:r>
              <a:rPr lang="en-US" dirty="0" smtClean="0"/>
              <a:t>purchased more silver </a:t>
            </a:r>
            <a:r>
              <a:rPr lang="en-US" dirty="0" smtClean="0">
                <a:solidFill>
                  <a:srgbClr val="008000"/>
                </a:solidFill>
              </a:rPr>
              <a:t>(Silver Purchase Act 1890)</a:t>
            </a:r>
          </a:p>
          <a:p>
            <a:pPr lvl="2"/>
            <a:r>
              <a:rPr lang="en-US" dirty="0" smtClean="0"/>
              <a:t>To protect Republican industrialists, passed </a:t>
            </a:r>
            <a:r>
              <a:rPr lang="en-US" b="1" dirty="0" smtClean="0"/>
              <a:t>the McKinley Tariff, 1890 </a:t>
            </a:r>
            <a:r>
              <a:rPr lang="en-US" dirty="0" smtClean="0">
                <a:solidFill>
                  <a:srgbClr val="FF6600"/>
                </a:solidFill>
              </a:rPr>
              <a:t>(highest level ever - 48.4%)</a:t>
            </a:r>
          </a:p>
          <a:p>
            <a:pPr lvl="3"/>
            <a:r>
              <a:rPr lang="en-US" dirty="0" smtClean="0"/>
              <a:t>Hurt farmers and other rural residence. Giving rise to the emerging Farmer’s Alliance, Granger Movement, and Populist Party. (All covered in a later chapter)</a:t>
            </a:r>
          </a:p>
          <a:p>
            <a:pPr lvl="1"/>
            <a:r>
              <a:rPr lang="en-US" dirty="0" smtClean="0"/>
              <a:t>Lost </a:t>
            </a:r>
            <a:r>
              <a:rPr lang="en-US" dirty="0" smtClean="0"/>
              <a:t>bid for reelection in 1892 to Cleveland</a:t>
            </a:r>
          </a:p>
          <a:p>
            <a:pPr lvl="2"/>
            <a:r>
              <a:rPr lang="en-US" dirty="0" smtClean="0"/>
              <a:t>Backlash to McKinley Tariff</a:t>
            </a:r>
          </a:p>
          <a:p>
            <a:pPr lvl="2"/>
            <a:r>
              <a:rPr lang="en-US" dirty="0" smtClean="0"/>
              <a:t>Populists ran third party candidate. Gen. James Weaver got 22 </a:t>
            </a:r>
            <a:r>
              <a:rPr lang="en-US" dirty="0" err="1" smtClean="0"/>
              <a:t>EVs</a:t>
            </a:r>
            <a:endParaRPr lang="en-US" dirty="0" smtClean="0"/>
          </a:p>
          <a:p>
            <a:pPr lvl="2"/>
            <a:endParaRPr lang="en-US" dirty="0" smtClean="0"/>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a:xfrm>
            <a:off x="685800" y="2036662"/>
            <a:ext cx="7770813" cy="4130532"/>
          </a:xfrm>
        </p:spPr>
        <p:txBody>
          <a:bodyPr>
            <a:normAutofit fontScale="77500" lnSpcReduction="20000"/>
          </a:bodyPr>
          <a:lstStyle/>
          <a:p>
            <a:r>
              <a:rPr lang="en-US" b="1" dirty="0" smtClean="0"/>
              <a:t>Grover Cleveland – (Democrat, </a:t>
            </a:r>
            <a:r>
              <a:rPr lang="en-US" b="1" dirty="0" smtClean="0"/>
              <a:t>1893-1897) 2</a:t>
            </a:r>
            <a:r>
              <a:rPr lang="en-US" b="1" baseline="30000" dirty="0" smtClean="0"/>
              <a:t>nd</a:t>
            </a:r>
            <a:r>
              <a:rPr lang="en-US" b="1" dirty="0" smtClean="0"/>
              <a:t> term</a:t>
            </a:r>
          </a:p>
          <a:p>
            <a:pPr lvl="1"/>
            <a:r>
              <a:rPr lang="en-US" dirty="0" smtClean="0"/>
              <a:t>Inherited an immediate Depression (2</a:t>
            </a:r>
            <a:r>
              <a:rPr lang="en-US" baseline="30000" dirty="0" smtClean="0"/>
              <a:t>nd</a:t>
            </a:r>
            <a:r>
              <a:rPr lang="en-US" dirty="0" smtClean="0"/>
              <a:t> worst in American history</a:t>
            </a:r>
          </a:p>
          <a:p>
            <a:pPr lvl="2"/>
            <a:r>
              <a:rPr lang="en-US" dirty="0" smtClean="0"/>
              <a:t>Causes:</a:t>
            </a:r>
          </a:p>
          <a:p>
            <a:pPr lvl="3"/>
            <a:r>
              <a:rPr lang="en-US" dirty="0" smtClean="0"/>
              <a:t>Overbuilding and speculation, monopolies, labor disputes, the ongoing agricultural depression, </a:t>
            </a:r>
            <a:r>
              <a:rPr lang="en-US" dirty="0" smtClean="0"/>
              <a:t>the Silver Purchase Act/depleted gold reserves, reduced credit from abroad/weak European economy</a:t>
            </a:r>
          </a:p>
          <a:p>
            <a:pPr lvl="2"/>
            <a:r>
              <a:rPr lang="en-US" dirty="0" smtClean="0"/>
              <a:t>Effects:</a:t>
            </a:r>
          </a:p>
          <a:p>
            <a:pPr lvl="3"/>
            <a:r>
              <a:rPr lang="en-US" dirty="0" smtClean="0"/>
              <a:t>500+ banks failed in 1</a:t>
            </a:r>
            <a:r>
              <a:rPr lang="en-US" baseline="30000" dirty="0" smtClean="0"/>
              <a:t>st</a:t>
            </a:r>
            <a:r>
              <a:rPr lang="en-US" dirty="0" smtClean="0"/>
              <a:t> year</a:t>
            </a:r>
          </a:p>
          <a:p>
            <a:pPr lvl="3"/>
            <a:r>
              <a:rPr lang="en-US" dirty="0" smtClean="0"/>
              <a:t>15,000 businesses failed</a:t>
            </a:r>
          </a:p>
          <a:p>
            <a:pPr lvl="3"/>
            <a:r>
              <a:rPr lang="en-US" dirty="0" smtClean="0"/>
              <a:t>1 in 5 lost their jobs</a:t>
            </a:r>
          </a:p>
          <a:p>
            <a:pPr lvl="3"/>
            <a:r>
              <a:rPr lang="en-US" dirty="0" smtClean="0"/>
              <a:t>750,000+ went on strike</a:t>
            </a:r>
          </a:p>
          <a:p>
            <a:pPr lvl="1"/>
            <a:r>
              <a:rPr lang="en-US" dirty="0" smtClean="0"/>
              <a:t>Congress repealed the Sherman Silver Purchase Act in 1894 which only slowed the depletion of Gold</a:t>
            </a:r>
          </a:p>
          <a:p>
            <a:pPr lvl="1"/>
            <a:r>
              <a:rPr lang="en-US" dirty="0" smtClean="0"/>
              <a:t>J. P. Morgan ultimately bailed out the government by lending it $65 million in gold – thus allowing the U. S. to stay on the gold standard. This also began the slow stabilization of the economy</a:t>
            </a:r>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a:xfrm>
            <a:off x="685800" y="2036662"/>
            <a:ext cx="7770813" cy="4130532"/>
          </a:xfrm>
        </p:spPr>
        <p:txBody>
          <a:bodyPr>
            <a:normAutofit lnSpcReduction="10000"/>
          </a:bodyPr>
          <a:lstStyle/>
          <a:p>
            <a:r>
              <a:rPr lang="en-US" b="1" dirty="0" smtClean="0"/>
              <a:t>Grover Cleveland – (Democrat, </a:t>
            </a:r>
            <a:r>
              <a:rPr lang="en-US" b="1" dirty="0" smtClean="0"/>
              <a:t>1893-1897) 2</a:t>
            </a:r>
            <a:r>
              <a:rPr lang="en-US" b="1" baseline="30000" dirty="0" smtClean="0"/>
              <a:t>nd</a:t>
            </a:r>
            <a:r>
              <a:rPr lang="en-US" b="1" dirty="0" smtClean="0"/>
              <a:t> term</a:t>
            </a:r>
          </a:p>
          <a:p>
            <a:pPr lvl="1"/>
            <a:r>
              <a:rPr lang="en-US" dirty="0" smtClean="0"/>
              <a:t>Most Democrats were not “hard money” supporters so Cleveland’s deal with J. P. Morgan damaged him politically.</a:t>
            </a:r>
          </a:p>
          <a:p>
            <a:pPr lvl="1"/>
            <a:r>
              <a:rPr lang="en-US" dirty="0" smtClean="0"/>
              <a:t>Even worse for him was the </a:t>
            </a:r>
            <a:r>
              <a:rPr lang="en-US" dirty="0" smtClean="0">
                <a:solidFill>
                  <a:srgbClr val="FF6600"/>
                </a:solidFill>
              </a:rPr>
              <a:t>Wilson-Gorman Tariff. </a:t>
            </a:r>
            <a:r>
              <a:rPr lang="en-US" dirty="0" smtClean="0">
                <a:solidFill>
                  <a:schemeClr val="tx1"/>
                </a:solidFill>
              </a:rPr>
              <a:t>Cleveland had campaigned on lower tariffs and simply allowed his Democratic Congress’s bill to become law without his signature. It did not really lower tariffs and included the first income tax in American history (2% on incomes over $4000). The income tax was then struck down by the Supreme Court in </a:t>
            </a:r>
            <a:r>
              <a:rPr lang="en-US" i="1" dirty="0" smtClean="0">
                <a:solidFill>
                  <a:schemeClr val="tx1"/>
                </a:solidFill>
              </a:rPr>
              <a:t>Pollack </a:t>
            </a:r>
            <a:r>
              <a:rPr lang="en-US" i="1" dirty="0" err="1" smtClean="0">
                <a:solidFill>
                  <a:schemeClr val="tx1"/>
                </a:solidFill>
              </a:rPr>
              <a:t>v</a:t>
            </a:r>
            <a:r>
              <a:rPr lang="en-US" i="1" dirty="0" smtClean="0">
                <a:solidFill>
                  <a:schemeClr val="tx1"/>
                </a:solidFill>
              </a:rPr>
              <a:t>. Farmer’s Loan &amp; Trust, 1895</a:t>
            </a:r>
            <a:endParaRPr lang="en-US" dirty="0" smtClean="0">
              <a:solidFill>
                <a:srgbClr val="FF6600"/>
              </a:solidFill>
            </a:endParaRPr>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addition to Reconstruction (previous chapter), 4 key issues were prominent at the national level. However, uncertainty and an ever changing political landscape led to little achievement in these areas:</a:t>
            </a:r>
          </a:p>
          <a:p>
            <a:pPr lvl="1"/>
            <a:r>
              <a:rPr lang="en-US" dirty="0" smtClean="0">
                <a:solidFill>
                  <a:srgbClr val="FF0000"/>
                </a:solidFill>
              </a:rPr>
              <a:t>“The Bloody Shirt” </a:t>
            </a:r>
            <a:r>
              <a:rPr lang="en-US" dirty="0" smtClean="0"/>
              <a:t>(suppressed southern political interests)</a:t>
            </a:r>
          </a:p>
          <a:p>
            <a:pPr lvl="1"/>
            <a:r>
              <a:rPr lang="en-US" dirty="0" smtClean="0">
                <a:solidFill>
                  <a:srgbClr val="000090"/>
                </a:solidFill>
              </a:rPr>
              <a:t>Civil Service Reform </a:t>
            </a:r>
            <a:r>
              <a:rPr lang="en-US" dirty="0" smtClean="0"/>
              <a:t>(desire to “clean up” Gov. corruption)</a:t>
            </a:r>
          </a:p>
          <a:p>
            <a:pPr lvl="1"/>
            <a:r>
              <a:rPr lang="en-US" dirty="0" smtClean="0">
                <a:solidFill>
                  <a:srgbClr val="008000"/>
                </a:solidFill>
              </a:rPr>
              <a:t>Currency Reform </a:t>
            </a:r>
            <a:r>
              <a:rPr lang="en-US" dirty="0" smtClean="0"/>
              <a:t>(</a:t>
            </a:r>
            <a:r>
              <a:rPr lang="en-US" dirty="0" err="1" smtClean="0"/>
              <a:t>Bimetalism</a:t>
            </a:r>
            <a:r>
              <a:rPr lang="en-US" dirty="0" smtClean="0"/>
              <a:t>, silver, “greenbacks,” etc.)</a:t>
            </a:r>
          </a:p>
          <a:p>
            <a:pPr lvl="1"/>
            <a:r>
              <a:rPr lang="en-US" dirty="0" smtClean="0">
                <a:solidFill>
                  <a:srgbClr val="FF6600"/>
                </a:solidFill>
              </a:rPr>
              <a:t>Tariff Reform </a:t>
            </a:r>
            <a:r>
              <a:rPr lang="en-US" dirty="0" smtClean="0"/>
              <a:t>(Some wanted lower rates)</a:t>
            </a:r>
          </a:p>
          <a:p>
            <a:r>
              <a:rPr lang="en-US" dirty="0" smtClean="0"/>
              <a:t>National politics became paralyzed and ripe with corruption, graft, and mudslinging, but also high voter turnout.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Transforming City Governments</a:t>
            </a:r>
            <a:endParaRPr lang="en-US" dirty="0"/>
          </a:p>
        </p:txBody>
      </p:sp>
      <p:sp>
        <p:nvSpPr>
          <p:cNvPr id="3" name="Content Placeholder 2"/>
          <p:cNvSpPr>
            <a:spLocks noGrp="1"/>
          </p:cNvSpPr>
          <p:nvPr>
            <p:ph idx="1"/>
          </p:nvPr>
        </p:nvSpPr>
        <p:spPr/>
        <p:txBody>
          <a:bodyPr>
            <a:normAutofit/>
          </a:bodyPr>
          <a:lstStyle/>
          <a:p>
            <a:r>
              <a:rPr lang="en-US" dirty="0" smtClean="0"/>
              <a:t>The rapid growth of industry and immigration led to booming cities and unprecedented problems:</a:t>
            </a:r>
          </a:p>
          <a:p>
            <a:pPr lvl="1"/>
            <a:r>
              <a:rPr lang="en-US" dirty="0" smtClean="0"/>
              <a:t>Sanitation</a:t>
            </a:r>
          </a:p>
          <a:p>
            <a:pPr lvl="1"/>
            <a:r>
              <a:rPr lang="en-US" dirty="0" smtClean="0"/>
              <a:t>Transportation</a:t>
            </a:r>
          </a:p>
          <a:p>
            <a:pPr lvl="1"/>
            <a:r>
              <a:rPr lang="en-US" dirty="0" smtClean="0"/>
              <a:t>Utilities</a:t>
            </a:r>
          </a:p>
          <a:p>
            <a:pPr lvl="1"/>
            <a:r>
              <a:rPr lang="en-US" dirty="0" smtClean="0"/>
              <a:t>Crime</a:t>
            </a:r>
          </a:p>
          <a:p>
            <a:pPr lvl="1"/>
            <a:r>
              <a:rPr lang="en-US" dirty="0" smtClean="0"/>
              <a:t>Housing</a:t>
            </a:r>
          </a:p>
          <a:p>
            <a:pPr lvl="1"/>
            <a:r>
              <a:rPr lang="en-US" dirty="0" smtClean="0"/>
              <a:t>Etc.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Transforming City Governments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Cities became ethnically segregated (wards)</a:t>
            </a:r>
          </a:p>
          <a:p>
            <a:r>
              <a:rPr lang="en-US" dirty="0" smtClean="0"/>
              <a:t>Neighborhood “Ward Bosses” emerged</a:t>
            </a:r>
          </a:p>
          <a:p>
            <a:pPr lvl="1"/>
            <a:r>
              <a:rPr lang="en-US" dirty="0" smtClean="0"/>
              <a:t>Example: Tammany Hall and “Big Tim Sullivan”</a:t>
            </a:r>
          </a:p>
          <a:p>
            <a:r>
              <a:rPr lang="en-US" dirty="0" smtClean="0"/>
              <a:t>Out of this system emerged the “City Bosses”</a:t>
            </a:r>
          </a:p>
          <a:p>
            <a:pPr lvl="1"/>
            <a:r>
              <a:rPr lang="en-US" dirty="0" smtClean="0"/>
              <a:t>The Irish, being the largest ethnic group in most of these cities, soon dominated </a:t>
            </a:r>
          </a:p>
          <a:p>
            <a:pPr lvl="1"/>
            <a:r>
              <a:rPr lang="en-US" dirty="0" smtClean="0"/>
              <a:t>Example: New York’s William Marcy Tweed and his “Tweed Ring” </a:t>
            </a:r>
          </a:p>
          <a:p>
            <a:pPr lvl="2"/>
            <a:r>
              <a:rPr lang="en-US" dirty="0" smtClean="0"/>
              <a:t>Extorted tens of millions of dollars in two yrs. (1869-71)</a:t>
            </a:r>
          </a:p>
          <a:p>
            <a:pPr lvl="1"/>
            <a:r>
              <a:rPr lang="en-US" dirty="0" smtClean="0"/>
              <a:t>Lacked organization and commitment to the whole </a:t>
            </a:r>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Presidents</a:t>
            </a:r>
            <a:endParaRPr lang="en-US" dirty="0"/>
          </a:p>
        </p:txBody>
      </p:sp>
      <p:sp>
        <p:nvSpPr>
          <p:cNvPr id="3" name="Content Placeholder 2"/>
          <p:cNvSpPr>
            <a:spLocks noGrp="1"/>
          </p:cNvSpPr>
          <p:nvPr>
            <p:ph idx="1"/>
          </p:nvPr>
        </p:nvSpPr>
        <p:spPr>
          <a:xfrm>
            <a:off x="685800" y="2209799"/>
            <a:ext cx="7770813" cy="3968837"/>
          </a:xfrm>
        </p:spPr>
        <p:txBody>
          <a:bodyPr>
            <a:normAutofit fontScale="92500" lnSpcReduction="20000"/>
          </a:bodyPr>
          <a:lstStyle/>
          <a:p>
            <a:r>
              <a:rPr lang="en-US" b="1" dirty="0" smtClean="0"/>
              <a:t>Ulysses S. Grant – (Republican, 1869-1877)</a:t>
            </a:r>
          </a:p>
          <a:p>
            <a:pPr lvl="1"/>
            <a:r>
              <a:rPr lang="en-US" dirty="0" smtClean="0"/>
              <a:t>Reconstruction (see previous chapter)</a:t>
            </a:r>
          </a:p>
          <a:p>
            <a:pPr lvl="1"/>
            <a:r>
              <a:rPr lang="en-US" dirty="0" smtClean="0"/>
              <a:t>Administrative scandals (see previous assignment)</a:t>
            </a:r>
          </a:p>
          <a:p>
            <a:pPr lvl="1"/>
            <a:r>
              <a:rPr lang="en-US" dirty="0" smtClean="0"/>
              <a:t>Depression of 1873 &amp; troubles with </a:t>
            </a:r>
            <a:r>
              <a:rPr lang="en-US" dirty="0" smtClean="0">
                <a:solidFill>
                  <a:srgbClr val="008000"/>
                </a:solidFill>
              </a:rPr>
              <a:t>currency reform</a:t>
            </a:r>
          </a:p>
          <a:p>
            <a:pPr lvl="2"/>
            <a:r>
              <a:rPr lang="en-US" dirty="0" err="1" smtClean="0"/>
              <a:t>Overspeculation</a:t>
            </a:r>
            <a:r>
              <a:rPr lang="en-US" dirty="0" smtClean="0"/>
              <a:t> – unpaid loans caused the credit system to collapse which froze up the economy. This especially hurt debtors who then wanted inflation. (In theory, they could then pay off debt faster.</a:t>
            </a:r>
          </a:p>
          <a:p>
            <a:pPr lvl="2"/>
            <a:r>
              <a:rPr lang="en-US" dirty="0" smtClean="0"/>
              <a:t>“</a:t>
            </a:r>
            <a:r>
              <a:rPr lang="en-US" dirty="0" err="1" smtClean="0"/>
              <a:t>Greenbackers</a:t>
            </a:r>
            <a:r>
              <a:rPr lang="en-US" dirty="0" smtClean="0"/>
              <a:t>” wanted the government to stop withdrawing paper money (not backed by gold) and instead print more.</a:t>
            </a:r>
          </a:p>
          <a:p>
            <a:pPr lvl="3"/>
            <a:r>
              <a:rPr lang="en-US" dirty="0" smtClean="0"/>
              <a:t> “Hard money” advocates convinced Grant to veto a money printing bill.</a:t>
            </a:r>
          </a:p>
          <a:p>
            <a:pPr lvl="3"/>
            <a:r>
              <a:rPr lang="en-US" b="1" dirty="0" smtClean="0"/>
              <a:t>Resumption Act of 1875 </a:t>
            </a:r>
            <a:r>
              <a:rPr lang="en-US" dirty="0" smtClean="0"/>
              <a:t>angered </a:t>
            </a:r>
            <a:r>
              <a:rPr lang="en-US" dirty="0" err="1" smtClean="0"/>
              <a:t>greenbackers</a:t>
            </a:r>
            <a:r>
              <a:rPr lang="en-US" dirty="0" smtClean="0"/>
              <a:t> again by resuming the withdrawal of greenbacks  </a:t>
            </a:r>
            <a:endParaRPr lang="en-US" b="1" dirty="0" smtClean="0"/>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Presidents</a:t>
            </a:r>
            <a:endParaRPr lang="en-US" dirty="0"/>
          </a:p>
        </p:txBody>
      </p:sp>
      <p:sp>
        <p:nvSpPr>
          <p:cNvPr id="3" name="Content Placeholder 2"/>
          <p:cNvSpPr>
            <a:spLocks noGrp="1"/>
          </p:cNvSpPr>
          <p:nvPr>
            <p:ph idx="1"/>
          </p:nvPr>
        </p:nvSpPr>
        <p:spPr>
          <a:xfrm>
            <a:off x="685800" y="2070987"/>
            <a:ext cx="7770813" cy="4222068"/>
          </a:xfrm>
        </p:spPr>
        <p:txBody>
          <a:bodyPr>
            <a:normAutofit fontScale="77500" lnSpcReduction="20000"/>
          </a:bodyPr>
          <a:lstStyle/>
          <a:p>
            <a:r>
              <a:rPr lang="en-US" b="1" dirty="0" smtClean="0"/>
              <a:t>Ulysses S. Grant – (Republican, 1869-1877) (continued)</a:t>
            </a:r>
          </a:p>
          <a:p>
            <a:pPr lvl="1"/>
            <a:r>
              <a:rPr lang="en-US" dirty="0" smtClean="0"/>
              <a:t>Depression of 1873 &amp; troubles with </a:t>
            </a:r>
            <a:r>
              <a:rPr lang="en-US" dirty="0" smtClean="0">
                <a:solidFill>
                  <a:srgbClr val="008000"/>
                </a:solidFill>
              </a:rPr>
              <a:t>currency reform</a:t>
            </a:r>
          </a:p>
          <a:p>
            <a:pPr lvl="2"/>
            <a:r>
              <a:rPr lang="en-US" sz="2286" dirty="0" smtClean="0">
                <a:solidFill>
                  <a:schemeClr val="tx1"/>
                </a:solidFill>
              </a:rPr>
              <a:t>Debtors then held inflationary hope in silver</a:t>
            </a:r>
          </a:p>
          <a:p>
            <a:pPr lvl="2"/>
            <a:r>
              <a:rPr lang="en-US" sz="2286" dirty="0" smtClean="0"/>
              <a:t>Grant &amp; most Republicans wanted to protect the stability of gold backed currency and suppressed silver coinage with an unrealistic 16 to 1 ratio</a:t>
            </a:r>
          </a:p>
          <a:p>
            <a:pPr lvl="2"/>
            <a:r>
              <a:rPr lang="en-US" sz="2286" b="1" dirty="0" smtClean="0"/>
              <a:t>“Crime of ‘73” </a:t>
            </a:r>
            <a:r>
              <a:rPr lang="en-US" sz="2286" dirty="0" smtClean="0"/>
              <a:t>– Congress formally stopped coinage of silver. Western “Silver Senators” dubbed this a “crime.”</a:t>
            </a:r>
          </a:p>
          <a:p>
            <a:pPr lvl="2"/>
            <a:r>
              <a:rPr lang="en-US" sz="2286" dirty="0" smtClean="0"/>
              <a:t>Huge silver finds in Nevada then doubled silver supply but the ratio stayed 16 to 1 thus hurting the value of gold notes</a:t>
            </a:r>
          </a:p>
          <a:p>
            <a:pPr lvl="2"/>
            <a:r>
              <a:rPr lang="en-US" sz="2286" dirty="0" smtClean="0"/>
              <a:t>With many people wanting to capitalize on this the government bought up a large amount of gold to “protect” the currency. This actually reduced money supply (“contraction”)</a:t>
            </a:r>
          </a:p>
          <a:p>
            <a:pPr lvl="2"/>
            <a:r>
              <a:rPr lang="en-US" sz="2286" b="1" dirty="0" smtClean="0"/>
              <a:t>Effects: </a:t>
            </a:r>
            <a:r>
              <a:rPr lang="en-US" sz="2286" i="1" dirty="0" smtClean="0"/>
              <a:t>Short-term </a:t>
            </a:r>
            <a:r>
              <a:rPr lang="en-US" sz="2286" dirty="0" smtClean="0"/>
              <a:t>– worsened depression and helped Democrats.  </a:t>
            </a:r>
            <a:r>
              <a:rPr lang="en-US" sz="2286" i="1" dirty="0" smtClean="0"/>
              <a:t>Long-term – </a:t>
            </a:r>
            <a:r>
              <a:rPr lang="en-US" sz="2286" dirty="0" smtClean="0"/>
              <a:t>restored government’s credit rating and stabilized value of the dollar</a:t>
            </a:r>
          </a:p>
          <a:p>
            <a:pPr lvl="2"/>
            <a:endParaRPr lang="en-US" sz="2286" dirty="0" smtClean="0"/>
          </a:p>
          <a:p>
            <a:pPr lvl="1"/>
            <a:endParaRPr lang="en-US" sz="2286"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p:txBody>
          <a:bodyPr>
            <a:normAutofit lnSpcReduction="10000"/>
          </a:bodyPr>
          <a:lstStyle/>
          <a:p>
            <a:r>
              <a:rPr lang="en-US" b="1" dirty="0" smtClean="0"/>
              <a:t>Rutherford B. Hayes – (Republican, 1877-1881)</a:t>
            </a:r>
          </a:p>
          <a:p>
            <a:pPr lvl="1"/>
            <a:r>
              <a:rPr lang="en-US" dirty="0" smtClean="0"/>
              <a:t>Reconstruction (see previous chapter)</a:t>
            </a:r>
          </a:p>
          <a:p>
            <a:pPr lvl="2"/>
            <a:r>
              <a:rPr lang="en-US" dirty="0" smtClean="0"/>
              <a:t>Compromise of 1877 – ended Reconstruction</a:t>
            </a:r>
          </a:p>
          <a:p>
            <a:pPr lvl="1"/>
            <a:r>
              <a:rPr lang="en-US" dirty="0" smtClean="0"/>
              <a:t>Used Federal troops to end the Great Railroad Strike in 1877 (covered in later chapter)</a:t>
            </a:r>
          </a:p>
          <a:p>
            <a:pPr lvl="2"/>
            <a:r>
              <a:rPr lang="en-US" dirty="0" smtClean="0"/>
              <a:t>The book points out that this failed strike exposed the weakness of the labor movement. Many workers blamed immigrants, especially Chinese railroad workers</a:t>
            </a:r>
          </a:p>
          <a:p>
            <a:pPr lvl="2"/>
            <a:r>
              <a:rPr lang="en-US" dirty="0" smtClean="0"/>
              <a:t>Led to hatred and violence toward Chinese “coolies” and the eventual </a:t>
            </a:r>
            <a:r>
              <a:rPr lang="en-US" b="1" dirty="0" smtClean="0"/>
              <a:t>Chinese Exclusion Act of 1882 </a:t>
            </a:r>
            <a:r>
              <a:rPr lang="en-US" dirty="0" smtClean="0"/>
              <a:t>– 1</a:t>
            </a:r>
            <a:r>
              <a:rPr lang="en-US" baseline="30000" dirty="0" smtClean="0"/>
              <a:t>st</a:t>
            </a:r>
            <a:r>
              <a:rPr lang="en-US" dirty="0" smtClean="0"/>
              <a:t> ever immigration restriction in the United States</a:t>
            </a:r>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p:txBody>
          <a:bodyPr>
            <a:normAutofit lnSpcReduction="10000"/>
          </a:bodyPr>
          <a:lstStyle/>
          <a:p>
            <a:r>
              <a:rPr lang="en-US" b="1" dirty="0" smtClean="0"/>
              <a:t>James Garfield – (Republican, 1881-1881)</a:t>
            </a:r>
          </a:p>
          <a:p>
            <a:pPr lvl="1"/>
            <a:r>
              <a:rPr lang="en-US" dirty="0" smtClean="0"/>
              <a:t>Replaced “</a:t>
            </a:r>
            <a:r>
              <a:rPr lang="en-US" dirty="0" err="1" smtClean="0"/>
              <a:t>Rutherfraud</a:t>
            </a:r>
            <a:r>
              <a:rPr lang="en-US" dirty="0" smtClean="0"/>
              <a:t>” Hayes on Republican ballot</a:t>
            </a:r>
          </a:p>
          <a:p>
            <a:pPr lvl="1"/>
            <a:r>
              <a:rPr lang="en-US" dirty="0" smtClean="0"/>
              <a:t>Immediately caught in the middle of the conflict between Conkling and his Stalwarts, and Blaine’s Half-breeds. </a:t>
            </a:r>
          </a:p>
          <a:p>
            <a:pPr lvl="1"/>
            <a:r>
              <a:rPr lang="en-US" dirty="0" smtClean="0"/>
              <a:t>Assassinated at a D. C. railroad station by a deranged Stalwart, Charles </a:t>
            </a:r>
            <a:r>
              <a:rPr lang="en-US" dirty="0" err="1" smtClean="0"/>
              <a:t>Guiteau</a:t>
            </a:r>
            <a:endParaRPr lang="en-US" dirty="0" smtClean="0"/>
          </a:p>
          <a:p>
            <a:pPr lvl="1"/>
            <a:r>
              <a:rPr lang="en-US" dirty="0" smtClean="0"/>
              <a:t>Death caused Congress to do the previously improbable and pass the first act of </a:t>
            </a:r>
            <a:r>
              <a:rPr lang="en-US" dirty="0" smtClean="0">
                <a:solidFill>
                  <a:srgbClr val="000090"/>
                </a:solidFill>
              </a:rPr>
              <a:t>civil-service reform, </a:t>
            </a:r>
            <a:r>
              <a:rPr lang="en-US" dirty="0" smtClean="0">
                <a:solidFill>
                  <a:schemeClr val="tx1"/>
                </a:solidFill>
              </a:rPr>
              <a:t>the </a:t>
            </a:r>
            <a:r>
              <a:rPr lang="en-US" b="1" dirty="0" smtClean="0">
                <a:solidFill>
                  <a:schemeClr val="tx1"/>
                </a:solidFill>
              </a:rPr>
              <a:t>Pendleton Act of 1883 </a:t>
            </a:r>
            <a:r>
              <a:rPr lang="en-US" dirty="0" smtClean="0">
                <a:solidFill>
                  <a:schemeClr val="tx1"/>
                </a:solidFill>
              </a:rPr>
              <a:t>(classified 10% of Gov. jobs)</a:t>
            </a:r>
            <a:endParaRPr lang="en-US" dirty="0" smtClean="0">
              <a:solidFill>
                <a:srgbClr val="000090"/>
              </a:solidFill>
            </a:endParaRPr>
          </a:p>
          <a:p>
            <a:pPr lvl="1"/>
            <a:endParaRPr lang="en-US"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&amp; the Issues</a:t>
            </a:r>
            <a:endParaRPr lang="en-US" dirty="0"/>
          </a:p>
        </p:txBody>
      </p:sp>
      <p:sp>
        <p:nvSpPr>
          <p:cNvPr id="3" name="Content Placeholder 2"/>
          <p:cNvSpPr>
            <a:spLocks noGrp="1"/>
          </p:cNvSpPr>
          <p:nvPr>
            <p:ph idx="1"/>
          </p:nvPr>
        </p:nvSpPr>
        <p:spPr/>
        <p:txBody>
          <a:bodyPr>
            <a:normAutofit lnSpcReduction="10000"/>
          </a:bodyPr>
          <a:lstStyle/>
          <a:p>
            <a:r>
              <a:rPr lang="en-US" b="1" dirty="0" smtClean="0"/>
              <a:t>Chester Arthur – (Republican, 1881-1885)</a:t>
            </a:r>
          </a:p>
          <a:p>
            <a:pPr lvl="1"/>
            <a:r>
              <a:rPr lang="en-US" dirty="0" smtClean="0"/>
              <a:t>Former New York Customs House Collector where he benefited significantly from “honest graft.”</a:t>
            </a:r>
          </a:p>
          <a:p>
            <a:pPr lvl="1"/>
            <a:r>
              <a:rPr lang="en-US" dirty="0" smtClean="0"/>
              <a:t>Made him perhaps the most unlikely president to sign the first act of </a:t>
            </a:r>
            <a:r>
              <a:rPr lang="en-US" dirty="0" smtClean="0">
                <a:solidFill>
                  <a:srgbClr val="000090"/>
                </a:solidFill>
              </a:rPr>
              <a:t>civil service reform </a:t>
            </a:r>
            <a:r>
              <a:rPr lang="en-US" dirty="0" smtClean="0"/>
              <a:t>(Pendleton Act)</a:t>
            </a:r>
          </a:p>
          <a:p>
            <a:pPr lvl="1"/>
            <a:r>
              <a:rPr lang="en-US" dirty="0" smtClean="0"/>
              <a:t>Made him pretty “useless” to the Republican party machine who did not nominate him for the ticket in 1884</a:t>
            </a:r>
          </a:p>
          <a:p>
            <a:pPr lvl="1"/>
            <a:r>
              <a:rPr lang="en-US" dirty="0" smtClean="0"/>
              <a:t>He died two years after leaving office (cerebral hemorrhage)</a:t>
            </a:r>
          </a:p>
          <a:p>
            <a:pPr lvl="2"/>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416</TotalTime>
  <Words>1411</Words>
  <Application>Microsoft Macintosh PowerPoint</Application>
  <PresentationFormat>On-screen Show (4:3)</PresentationFormat>
  <Paragraphs>116</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Folio</vt:lpstr>
      <vt:lpstr>Gilded Age Politics</vt:lpstr>
      <vt:lpstr>Political Issues</vt:lpstr>
      <vt:lpstr>Transforming City Governments</vt:lpstr>
      <vt:lpstr>Transforming City Governments</vt:lpstr>
      <vt:lpstr>The Presidents</vt:lpstr>
      <vt:lpstr>The Presidents</vt:lpstr>
      <vt:lpstr>Presidents &amp; the Issues</vt:lpstr>
      <vt:lpstr>Presidents &amp; the Issues</vt:lpstr>
      <vt:lpstr>Presidents &amp; the Issues</vt:lpstr>
      <vt:lpstr>Presidents &amp; the Issues</vt:lpstr>
      <vt:lpstr>Presidents &amp; the Issues</vt:lpstr>
      <vt:lpstr>Presidents &amp; the Issues</vt:lpstr>
      <vt:lpstr>Presidents &amp; the Issues</vt:lpstr>
      <vt:lpstr>Presidents &amp; the Issues</vt:lpstr>
    </vt:vector>
  </TitlesOfParts>
  <Company>Olympia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Gilded Age Politics</dc:title>
  <dc:creator>osd</dc:creator>
  <cp:lastModifiedBy>osd</cp:lastModifiedBy>
  <cp:revision>30</cp:revision>
  <dcterms:created xsi:type="dcterms:W3CDTF">2014-01-15T06:36:23Z</dcterms:created>
  <dcterms:modified xsi:type="dcterms:W3CDTF">2014-01-15T07:33:10Z</dcterms:modified>
</cp:coreProperties>
</file>