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95" r:id="rId1"/>
  </p:sldMasterIdLst>
  <p:sldIdLst>
    <p:sldId id="256" r:id="rId2"/>
    <p:sldId id="257" r:id="rId3"/>
    <p:sldId id="258" r:id="rId4"/>
    <p:sldId id="261" r:id="rId5"/>
    <p:sldId id="259" r:id="rId6"/>
    <p:sldId id="260"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1" d="100"/>
          <a:sy n="111" d="100"/>
        </p:scale>
        <p:origin x="-81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988423" y="6221506"/>
            <a:ext cx="2743200" cy="365125"/>
          </a:xfrm>
        </p:spPr>
        <p:txBody>
          <a:bodyPr/>
          <a:lstStyle/>
          <a:p>
            <a:fld id="{54AB02A5-4FE5-49D9-9E24-09F23B90C450}" type="datetimeFigureOut">
              <a:rPr lang="en-US" smtClean="0"/>
              <a:pPr/>
              <a:t>11/6/14</a:t>
            </a:fld>
            <a:endParaRPr lang="en-US" dirty="0"/>
          </a:p>
        </p:txBody>
      </p:sp>
      <p:sp>
        <p:nvSpPr>
          <p:cNvPr id="5" name="Footer Placeholder 4"/>
          <p:cNvSpPr>
            <a:spLocks noGrp="1"/>
          </p:cNvSpPr>
          <p:nvPr>
            <p:ph type="ftr" sz="quarter" idx="11"/>
          </p:nvPr>
        </p:nvSpPr>
        <p:spPr>
          <a:xfrm>
            <a:off x="1295400" y="6221506"/>
            <a:ext cx="2743200" cy="365125"/>
          </a:xfrm>
        </p:spPr>
        <p:txBody>
          <a:bodyPr/>
          <a:lstStyle/>
          <a:p>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26A0DA61-07EA-E346-BF4E-4AA4B3DFF13D}" type="datetimeFigureOut">
              <a:rPr lang="en-US" smtClean="0"/>
              <a:pPr/>
              <a:t>11/6/14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7840A5-C2EA-9F43-BBA9-6CFCD00FE6B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6A0DA61-07EA-E346-BF4E-4AA4B3DFF13D}" type="datetimeFigureOut">
              <a:rPr lang="en-US" smtClean="0"/>
              <a:pPr/>
              <a:t>11/6/14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7840A5-C2EA-9F43-BBA9-6CFCD00FE6B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6A0DA61-07EA-E346-BF4E-4AA4B3DFF13D}" type="datetimeFigureOut">
              <a:rPr lang="en-US" smtClean="0"/>
              <a:pPr/>
              <a:t>11/6/14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7840A5-C2EA-9F43-BBA9-6CFCD00FE6B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6A0DA61-07EA-E346-BF4E-4AA4B3DFF13D}" type="datetimeFigureOut">
              <a:rPr lang="en-US" smtClean="0"/>
              <a:pPr/>
              <a:t>11/6/14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7840A5-C2EA-9F43-BBA9-6CFCD00FE6B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11/6/14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6A0DA61-07EA-E346-BF4E-4AA4B3DFF13D}" type="datetimeFigureOut">
              <a:rPr lang="en-US" smtClean="0"/>
              <a:pPr/>
              <a:t>11/6/14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7840A5-C2EA-9F43-BBA9-6CFCD00FE6B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6A0DA61-07EA-E346-BF4E-4AA4B3DFF13D}" type="datetimeFigureOut">
              <a:rPr lang="en-US" smtClean="0"/>
              <a:pPr/>
              <a:t>11/6/14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7840A5-C2EA-9F43-BBA9-6CFCD00FE6B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6A0DA61-07EA-E346-BF4E-4AA4B3DFF13D}" type="datetimeFigureOut">
              <a:rPr lang="en-US" smtClean="0"/>
              <a:pPr/>
              <a:t>11/6/14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7840A5-C2EA-9F43-BBA9-6CFCD00FE6B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6A0DA61-07EA-E346-BF4E-4AA4B3DFF13D}" type="datetimeFigureOut">
              <a:rPr lang="en-US" smtClean="0"/>
              <a:pPr/>
              <a:t>11/6/14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7840A5-C2EA-9F43-BBA9-6CFCD00FE6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0DA61-07EA-E346-BF4E-4AA4B3DFF13D}" type="datetimeFigureOut">
              <a:rPr lang="en-US" smtClean="0"/>
              <a:pPr/>
              <a:t>11/6/14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7840A5-C2EA-9F43-BBA9-6CFCD00FE6B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26A0DA61-07EA-E346-BF4E-4AA4B3DFF13D}" type="datetimeFigureOut">
              <a:rPr lang="en-US" smtClean="0"/>
              <a:pPr/>
              <a:t>11/6/14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7840A5-C2EA-9F43-BBA9-6CFCD00FE6B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26A0DA61-07EA-E346-BF4E-4AA4B3DFF13D}" type="datetimeFigureOut">
              <a:rPr lang="en-US" smtClean="0"/>
              <a:pPr/>
              <a:t>11/6/14</a:t>
            </a:fld>
            <a:endParaRPr lang="en-US" dirty="0"/>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77840A5-C2EA-9F43-BBA9-6CFCD00FE6B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53778"/>
            <a:ext cx="7086600" cy="1847850"/>
          </a:xfrm>
        </p:spPr>
        <p:txBody>
          <a:bodyPr>
            <a:noAutofit/>
          </a:bodyPr>
          <a:lstStyle/>
          <a:p>
            <a:r>
              <a:rPr lang="en-US" dirty="0" smtClean="0"/>
              <a:t>The </a:t>
            </a:r>
            <a:br>
              <a:rPr lang="en-US" dirty="0" smtClean="0"/>
            </a:br>
            <a:r>
              <a:rPr lang="en-US" dirty="0" smtClean="0"/>
              <a:t>“Era of Good Feelings”</a:t>
            </a:r>
            <a:endParaRPr lang="en-US" dirty="0"/>
          </a:p>
        </p:txBody>
      </p:sp>
      <p:sp>
        <p:nvSpPr>
          <p:cNvPr id="3" name="Subtitle 2"/>
          <p:cNvSpPr>
            <a:spLocks noGrp="1"/>
          </p:cNvSpPr>
          <p:nvPr>
            <p:ph type="subTitle" idx="1"/>
          </p:nvPr>
        </p:nvSpPr>
        <p:spPr>
          <a:xfrm>
            <a:off x="1371600" y="3418023"/>
            <a:ext cx="7086600" cy="1752600"/>
          </a:xfrm>
        </p:spPr>
        <p:txBody>
          <a:bodyPr/>
          <a:lstStyle/>
          <a:p>
            <a:endParaRPr lang="en-US" dirty="0" smtClean="0"/>
          </a:p>
          <a:p>
            <a:r>
              <a:rPr lang="en-US" sz="2800" dirty="0" smtClean="0"/>
              <a:t>From Post-War Nationalism</a:t>
            </a:r>
          </a:p>
          <a:p>
            <a:r>
              <a:rPr lang="en-US" sz="2800" dirty="0" smtClean="0"/>
              <a:t>To</a:t>
            </a:r>
          </a:p>
          <a:p>
            <a:r>
              <a:rPr lang="en-US" sz="2800" dirty="0" smtClean="0"/>
              <a:t>The Emergence of Sectionalism</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Missouri Compromise</a:t>
            </a:r>
            <a:endParaRPr lang="en-US" dirty="0"/>
          </a:p>
        </p:txBody>
      </p:sp>
      <p:pic>
        <p:nvPicPr>
          <p:cNvPr id="4" name="Content Placeholder 3" descr="MissouriCompromiseMap.png"/>
          <p:cNvPicPr>
            <a:picLocks noGrp="1" noChangeAspect="1"/>
          </p:cNvPicPr>
          <p:nvPr>
            <p:ph idx="1"/>
          </p:nvPr>
        </p:nvPicPr>
        <p:blipFill>
          <a:blip r:embed="rId2"/>
          <a:srcRect l="-5450" r="-5450"/>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a:t>
            </a:r>
            <a:endParaRPr lang="en-US" dirty="0"/>
          </a:p>
        </p:txBody>
      </p:sp>
      <p:sp>
        <p:nvSpPr>
          <p:cNvPr id="3" name="Content Placeholder 2"/>
          <p:cNvSpPr>
            <a:spLocks noGrp="1"/>
          </p:cNvSpPr>
          <p:nvPr>
            <p:ph idx="1"/>
          </p:nvPr>
        </p:nvSpPr>
        <p:spPr/>
        <p:txBody>
          <a:bodyPr/>
          <a:lstStyle/>
          <a:p>
            <a:r>
              <a:rPr lang="en-US" dirty="0" smtClean="0"/>
              <a:t>The perceived “victory” in the War of 1812 led to a growing sense of national unity and pride</a:t>
            </a:r>
          </a:p>
          <a:p>
            <a:r>
              <a:rPr lang="en-US" dirty="0" smtClean="0"/>
              <a:t>The “death” of the Federalist Party (a result of the “victory” &amp; revelations of the Hartford Convention) also contributed to the sense of “good feelings”</a:t>
            </a:r>
          </a:p>
          <a:p>
            <a:r>
              <a:rPr lang="en-US" dirty="0" smtClean="0"/>
              <a:t>New national heroes (Harrison, Perry, Jackson) and folklore (songs, art, legends) emerged</a:t>
            </a:r>
          </a:p>
          <a:p>
            <a:r>
              <a:rPr lang="en-US" dirty="0" smtClean="0"/>
              <a:t>Short-lived as sectional tensions (north/south/west) led to new political conflicts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System</a:t>
            </a:r>
            <a:endParaRPr lang="en-US" dirty="0"/>
          </a:p>
        </p:txBody>
      </p:sp>
      <p:sp>
        <p:nvSpPr>
          <p:cNvPr id="3" name="Content Placeholder 2"/>
          <p:cNvSpPr>
            <a:spLocks noGrp="1"/>
          </p:cNvSpPr>
          <p:nvPr>
            <p:ph idx="1"/>
          </p:nvPr>
        </p:nvSpPr>
        <p:spPr/>
        <p:txBody>
          <a:bodyPr/>
          <a:lstStyle/>
          <a:p>
            <a:r>
              <a:rPr lang="en-US" dirty="0" smtClean="0"/>
              <a:t>Kentucky Senator </a:t>
            </a:r>
            <a:r>
              <a:rPr lang="en-US" b="1" dirty="0" smtClean="0"/>
              <a:t>Henry Clay </a:t>
            </a:r>
            <a:r>
              <a:rPr lang="en-US" dirty="0" smtClean="0"/>
              <a:t>used his leverage as the leading western senator to implement economic programs that would benefit the west (and arguably the nation).</a:t>
            </a:r>
          </a:p>
          <a:p>
            <a:r>
              <a:rPr lang="en-US" dirty="0" smtClean="0"/>
              <a:t>Key components:</a:t>
            </a:r>
          </a:p>
          <a:p>
            <a:pPr lvl="1"/>
            <a:r>
              <a:rPr lang="en-US" dirty="0" smtClean="0"/>
              <a:t>Build canals (including Erie) &amp; trans-Appalachian roads</a:t>
            </a:r>
          </a:p>
          <a:p>
            <a:pPr lvl="1"/>
            <a:r>
              <a:rPr lang="en-US" dirty="0" smtClean="0"/>
              <a:t>Renew the National Bank 				      (20 year charter set to expire)</a:t>
            </a:r>
          </a:p>
          <a:p>
            <a:pPr lvl="1"/>
            <a:r>
              <a:rPr lang="en-US" dirty="0" smtClean="0"/>
              <a:t>Protective Tariffs (1816 – roughly 20-25%)</a:t>
            </a:r>
          </a:p>
          <a:p>
            <a:pPr>
              <a:buNone/>
            </a:pPr>
            <a:endParaRPr lang="en-US" dirty="0" smtClean="0"/>
          </a:p>
          <a:p>
            <a:pPr lvl="1"/>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806161"/>
          </a:xfrm>
        </p:spPr>
        <p:txBody>
          <a:bodyPr/>
          <a:lstStyle/>
          <a:p>
            <a:r>
              <a:rPr lang="en-US" dirty="0" smtClean="0"/>
              <a:t>The American System</a:t>
            </a:r>
            <a:endParaRPr lang="en-US" dirty="0"/>
          </a:p>
        </p:txBody>
      </p:sp>
      <p:pic>
        <p:nvPicPr>
          <p:cNvPr id="4" name="Content Placeholder 3" descr="17-1.png"/>
          <p:cNvPicPr>
            <a:picLocks noGrp="1" noChangeAspect="1"/>
          </p:cNvPicPr>
          <p:nvPr>
            <p:ph idx="1"/>
          </p:nvPr>
        </p:nvPicPr>
        <p:blipFill>
          <a:blip r:embed="rId2"/>
          <a:srcRect l="-40720" r="-40720"/>
          <a:stretch>
            <a:fillRect/>
          </a:stretch>
        </p:blipFill>
        <p:spPr>
          <a:xfrm>
            <a:off x="566234" y="1162260"/>
            <a:ext cx="8348068" cy="496390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System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plan faced opposition in both the north &amp; south</a:t>
            </a:r>
          </a:p>
          <a:p>
            <a:r>
              <a:rPr lang="en-US" dirty="0" smtClean="0"/>
              <a:t>North</a:t>
            </a:r>
          </a:p>
          <a:p>
            <a:pPr lvl="1"/>
            <a:r>
              <a:rPr lang="en-US" dirty="0" smtClean="0"/>
              <a:t>The 2</a:t>
            </a:r>
            <a:r>
              <a:rPr lang="en-US" baseline="30000" dirty="0" smtClean="0"/>
              <a:t>nd</a:t>
            </a:r>
            <a:r>
              <a:rPr lang="en-US" dirty="0" smtClean="0"/>
              <a:t> Bank of the U. S. and the protective tariffs were favorable to northern businessmen</a:t>
            </a:r>
          </a:p>
          <a:p>
            <a:pPr lvl="1"/>
            <a:r>
              <a:rPr lang="en-US" dirty="0" smtClean="0"/>
              <a:t>However, the National Road concerned them as they feared loss of population and therefore laborers and consumers to the west</a:t>
            </a:r>
          </a:p>
          <a:p>
            <a:r>
              <a:rPr lang="en-US" dirty="0" smtClean="0"/>
              <a:t>South</a:t>
            </a:r>
          </a:p>
          <a:p>
            <a:pPr lvl="1"/>
            <a:r>
              <a:rPr lang="en-US" dirty="0" smtClean="0"/>
              <a:t>The national bank was never popular with southerners and the protective tariffs, they feared, would led to retaliatory tariffs on their newly profitable cotton. </a:t>
            </a:r>
          </a:p>
          <a:p>
            <a:pPr lvl="1"/>
            <a:r>
              <a:rPr lang="en-US" dirty="0" smtClean="0"/>
              <a:t>Generally objected to the federal government spending on programs that they believed would only benefit certain states. Madison even vetoed believing it unconstitutional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James Monroe</a:t>
            </a:r>
            <a:endParaRPr lang="en-US" dirty="0"/>
          </a:p>
        </p:txBody>
      </p:sp>
      <p:sp>
        <p:nvSpPr>
          <p:cNvPr id="3" name="Content Placeholder 2"/>
          <p:cNvSpPr>
            <a:spLocks noGrp="1"/>
          </p:cNvSpPr>
          <p:nvPr>
            <p:ph idx="1"/>
          </p:nvPr>
        </p:nvSpPr>
        <p:spPr/>
        <p:txBody>
          <a:bodyPr/>
          <a:lstStyle/>
          <a:p>
            <a:r>
              <a:rPr lang="en-US" dirty="0" smtClean="0"/>
              <a:t>2 Terms (1817-1825)</a:t>
            </a:r>
          </a:p>
          <a:p>
            <a:r>
              <a:rPr lang="en-US" dirty="0" smtClean="0"/>
              <a:t>4</a:t>
            </a:r>
            <a:r>
              <a:rPr lang="en-US" baseline="30000" dirty="0" smtClean="0"/>
              <a:t>th</a:t>
            </a:r>
            <a:r>
              <a:rPr lang="en-US" dirty="0" smtClean="0"/>
              <a:t> Virginian elected president (3</a:t>
            </a:r>
            <a:r>
              <a:rPr lang="en-US" baseline="30000" dirty="0" smtClean="0"/>
              <a:t>rd</a:t>
            </a:r>
            <a:r>
              <a:rPr lang="en-US" dirty="0" smtClean="0"/>
              <a:t> consecutive)</a:t>
            </a:r>
          </a:p>
          <a:p>
            <a:r>
              <a:rPr lang="en-US" dirty="0" smtClean="0"/>
              <a:t>Crushed the Federalists for the final time, thus “enjoyed” a one-party presidency</a:t>
            </a:r>
          </a:p>
          <a:p>
            <a:r>
              <a:rPr lang="en-US" dirty="0" smtClean="0"/>
              <a:t>Best known for foreign policy including the </a:t>
            </a:r>
            <a:r>
              <a:rPr lang="en-US" b="1" dirty="0" smtClean="0"/>
              <a:t>Monroe Doctrine</a:t>
            </a:r>
          </a:p>
          <a:p>
            <a:r>
              <a:rPr lang="en-US" b="1" dirty="0" smtClean="0"/>
              <a:t>Dealt with the Panic of 1819</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Sectionalism</a:t>
            </a:r>
            <a:endParaRPr lang="en-US" dirty="0"/>
          </a:p>
        </p:txBody>
      </p:sp>
      <p:sp>
        <p:nvSpPr>
          <p:cNvPr id="3" name="Content Placeholder 2"/>
          <p:cNvSpPr>
            <a:spLocks noGrp="1"/>
          </p:cNvSpPr>
          <p:nvPr>
            <p:ph idx="1"/>
          </p:nvPr>
        </p:nvSpPr>
        <p:spPr>
          <a:xfrm>
            <a:off x="1089024" y="1432058"/>
            <a:ext cx="7272339" cy="4694106"/>
          </a:xfrm>
        </p:spPr>
        <p:txBody>
          <a:bodyPr/>
          <a:lstStyle/>
          <a:p>
            <a:r>
              <a:rPr lang="en-US" dirty="0" smtClean="0"/>
              <a:t>As western states were added, the delicate political balance of northern industrial and southern agricultural interests was at stake.</a:t>
            </a:r>
          </a:p>
          <a:p>
            <a:r>
              <a:rPr lang="en-US" dirty="0" smtClean="0"/>
              <a:t>The Trans-Alleghany states were becoming interdependent with the northeast and cotton began to dominate new southern states. </a:t>
            </a:r>
          </a:p>
          <a:p>
            <a:r>
              <a:rPr lang="en-US" dirty="0" smtClean="0"/>
              <a:t>Slavery became the defining factor – symbolic of the economic foundations of the north and south.</a:t>
            </a:r>
          </a:p>
          <a:p>
            <a:r>
              <a:rPr lang="en-US" dirty="0" smtClean="0"/>
              <a:t>Tensions grew over the status of slavery in each new state.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Missouri Compromise</a:t>
            </a:r>
            <a:endParaRPr lang="en-US" dirty="0"/>
          </a:p>
        </p:txBody>
      </p:sp>
      <p:sp>
        <p:nvSpPr>
          <p:cNvPr id="3" name="Content Placeholder 2"/>
          <p:cNvSpPr>
            <a:spLocks noGrp="1"/>
          </p:cNvSpPr>
          <p:nvPr>
            <p:ph idx="1"/>
          </p:nvPr>
        </p:nvSpPr>
        <p:spPr/>
        <p:txBody>
          <a:bodyPr/>
          <a:lstStyle/>
          <a:p>
            <a:r>
              <a:rPr lang="en-US" dirty="0" smtClean="0"/>
              <a:t>Conflict:</a:t>
            </a:r>
          </a:p>
          <a:p>
            <a:pPr lvl="1"/>
            <a:r>
              <a:rPr lang="en-US" dirty="0" smtClean="0"/>
              <a:t>When Missouri applied for statehood in 1820, it did so as a “slave state” despite the fact that most of it’s residence did not own slaves.</a:t>
            </a:r>
          </a:p>
          <a:p>
            <a:pPr lvl="1"/>
            <a:r>
              <a:rPr lang="en-US" dirty="0" smtClean="0"/>
              <a:t>If admitted, the nation, and the Senate, would have 11 slave states and 10 “free” states.</a:t>
            </a:r>
          </a:p>
          <a:p>
            <a:pPr lvl="1"/>
            <a:r>
              <a:rPr lang="en-US" dirty="0" smtClean="0"/>
              <a:t>With a majority of the population and congressional representation, northern states blocked admittance as they feared the south would pass legislation more favorable to the southern agricultural interests including lowering or eliminating protective tariffs.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Missouri Compromise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Compromise:</a:t>
            </a:r>
            <a:endParaRPr lang="en-US" dirty="0" smtClean="0"/>
          </a:p>
          <a:p>
            <a:pPr lvl="1"/>
            <a:r>
              <a:rPr lang="en-US" dirty="0" smtClean="0"/>
              <a:t>3</a:t>
            </a:r>
            <a:r>
              <a:rPr lang="en-US" dirty="0" smtClean="0"/>
              <a:t> </a:t>
            </a:r>
            <a:r>
              <a:rPr lang="en-US" dirty="0" smtClean="0"/>
              <a:t>sectional “giants” emerged to hold the nation together over this divisive issue</a:t>
            </a:r>
          </a:p>
          <a:p>
            <a:pPr lvl="2"/>
            <a:r>
              <a:rPr lang="en-US" dirty="0" smtClean="0"/>
              <a:t>Henry Clay (Kentucky)</a:t>
            </a:r>
            <a:endParaRPr lang="en-US" dirty="0" smtClean="0"/>
          </a:p>
          <a:p>
            <a:pPr lvl="2"/>
            <a:r>
              <a:rPr lang="en-US" dirty="0" smtClean="0"/>
              <a:t>Daniel Webster (Mass.)</a:t>
            </a:r>
            <a:endParaRPr lang="en-US" dirty="0" smtClean="0"/>
          </a:p>
          <a:p>
            <a:pPr lvl="2"/>
            <a:r>
              <a:rPr lang="en-US" dirty="0" smtClean="0"/>
              <a:t>John C. Calhoun (South Carolina)</a:t>
            </a:r>
            <a:endParaRPr lang="en-US" dirty="0" smtClean="0"/>
          </a:p>
          <a:p>
            <a:pPr lvl="2"/>
            <a:endParaRPr lang="en-US" dirty="0" smtClean="0"/>
          </a:p>
          <a:p>
            <a:pPr lvl="1"/>
            <a:r>
              <a:rPr lang="en-US" dirty="0" smtClean="0"/>
              <a:t>Settlement:</a:t>
            </a:r>
          </a:p>
          <a:p>
            <a:pPr lvl="2"/>
            <a:r>
              <a:rPr lang="en-US" dirty="0" smtClean="0"/>
              <a:t>Missouri added as a slave state</a:t>
            </a:r>
          </a:p>
          <a:p>
            <a:pPr lvl="2"/>
            <a:r>
              <a:rPr lang="en-US" dirty="0" smtClean="0"/>
              <a:t>Maine (previously part of Massachusetts) became a free state</a:t>
            </a:r>
          </a:p>
          <a:p>
            <a:pPr lvl="2"/>
            <a:r>
              <a:rPr lang="en-US" dirty="0" smtClean="0"/>
              <a:t>In the territories, slavery was to be banned above the 36-30 line and permitted below</a:t>
            </a:r>
          </a:p>
          <a:p>
            <a:pPr lvl="2"/>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338</TotalTime>
  <Words>581</Words>
  <Application>Microsoft Macintosh PowerPoint</Application>
  <PresentationFormat>On-screen Show (4:3)</PresentationFormat>
  <Paragraphs>53</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Tradition</vt:lpstr>
      <vt:lpstr>The  “Era of Good Feelings”</vt:lpstr>
      <vt:lpstr>Nationalism</vt:lpstr>
      <vt:lpstr>The American System</vt:lpstr>
      <vt:lpstr>The American System</vt:lpstr>
      <vt:lpstr>The American System</vt:lpstr>
      <vt:lpstr>President James Monroe</vt:lpstr>
      <vt:lpstr>Sectionalism</vt:lpstr>
      <vt:lpstr>Missouri Compromise</vt:lpstr>
      <vt:lpstr>Missouri Compromise</vt:lpstr>
      <vt:lpstr>Missouri Compromise</vt:lpstr>
    </vt:vector>
  </TitlesOfParts>
  <Company>Olympia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“Era of Good Feelings”</dc:title>
  <dc:creator>osd</dc:creator>
  <cp:lastModifiedBy>osd</cp:lastModifiedBy>
  <cp:revision>14</cp:revision>
  <dcterms:created xsi:type="dcterms:W3CDTF">2014-11-06T17:47:43Z</dcterms:created>
  <dcterms:modified xsi:type="dcterms:W3CDTF">2014-11-06T18:12:51Z</dcterms:modified>
</cp:coreProperties>
</file>