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s/slide18.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Default Extension="wmf" ContentType="image/x-wmf"/>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Lst>
  <p:notesMasterIdLst>
    <p:notesMasterId r:id="rId21"/>
  </p:notesMasterIdLst>
  <p:handoutMasterIdLst>
    <p:handoutMasterId r:id="rId22"/>
  </p:handoutMasterIdLst>
  <p:sldIdLst>
    <p:sldId id="256" r:id="rId2"/>
    <p:sldId id="258" r:id="rId3"/>
    <p:sldId id="259" r:id="rId4"/>
    <p:sldId id="260" r:id="rId5"/>
    <p:sldId id="272" r:id="rId6"/>
    <p:sldId id="270" r:id="rId7"/>
    <p:sldId id="273" r:id="rId8"/>
    <p:sldId id="274" r:id="rId9"/>
    <p:sldId id="275" r:id="rId10"/>
    <p:sldId id="276" r:id="rId11"/>
    <p:sldId id="277" r:id="rId12"/>
    <p:sldId id="279" r:id="rId13"/>
    <p:sldId id="278" r:id="rId14"/>
    <p:sldId id="280" r:id="rId15"/>
    <p:sldId id="281" r:id="rId16"/>
    <p:sldId id="282" r:id="rId17"/>
    <p:sldId id="283" r:id="rId18"/>
    <p:sldId id="284" r:id="rId19"/>
    <p:sldId id="269" r:id="rId20"/>
  </p:sldIdLst>
  <p:sldSz cx="9144000" cy="6858000" type="screen4x3"/>
  <p:notesSz cx="6858000" cy="9144000"/>
  <p:defaultTextStyle>
    <a:defPPr>
      <a:defRPr lang="en-US"/>
    </a:defPPr>
    <a:lvl1pPr algn="l" rtl="0" fontAlgn="base">
      <a:spcBef>
        <a:spcPct val="0"/>
      </a:spcBef>
      <a:spcAft>
        <a:spcPct val="0"/>
      </a:spcAft>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200" b="1" kern="1200">
        <a:solidFill>
          <a:srgbClr val="FFFF00"/>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580" autoAdjust="0"/>
    <p:restoredTop sz="86410" autoAdjust="0"/>
  </p:normalViewPr>
  <p:slideViewPr>
    <p:cSldViewPr>
      <p:cViewPr varScale="1">
        <p:scale>
          <a:sx n="90" d="100"/>
          <a:sy n="90" d="100"/>
        </p:scale>
        <p:origin x="-8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solidFill>
                  <a:schemeClr val="tx1"/>
                </a:solidFill>
                <a:effectLst/>
              </a:defRPr>
            </a:lvl1pPr>
          </a:lstStyle>
          <a:p>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solidFill>
                  <a:schemeClr val="tx1"/>
                </a:solidFill>
                <a:effectLst/>
              </a:defRPr>
            </a:lvl1pPr>
          </a:lstStyle>
          <a:p>
            <a:endParaRPr 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b="0">
                <a:solidFill>
                  <a:schemeClr val="tx1"/>
                </a:solidFill>
                <a:effectLst/>
              </a:defRPr>
            </a:lvl1pPr>
          </a:lstStyle>
          <a:p>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b="0">
                <a:solidFill>
                  <a:schemeClr val="tx1"/>
                </a:solidFill>
                <a:effectLst/>
              </a:defRPr>
            </a:lvl1pPr>
          </a:lstStyle>
          <a:p>
            <a:fld id="{78E734D2-FC6C-41BA-BF23-878567A6FC7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defRPr>
            </a:lvl1pPr>
          </a:lstStyle>
          <a:p>
            <a:endParaRPr lang="en-US"/>
          </a:p>
        </p:txBody>
      </p:sp>
      <p:sp>
        <p:nvSpPr>
          <p:cNvPr id="419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effectLst>
                  <a:outerShdw blurRad="38100" dist="38100" dir="2700000" algn="tl">
                    <a:srgbClr val="C0C0C0"/>
                  </a:outerShdw>
                </a:effectLst>
              </a:defRPr>
            </a:lvl1pPr>
          </a:lstStyle>
          <a:p>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9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effectLst>
                  <a:outerShdw blurRad="38100" dist="38100" dir="2700000" algn="tl">
                    <a:srgbClr val="C0C0C0"/>
                  </a:outerShdw>
                </a:effectLst>
              </a:defRPr>
            </a:lvl1pPr>
          </a:lstStyle>
          <a:p>
            <a:endParaRPr lang="en-US"/>
          </a:p>
        </p:txBody>
      </p:sp>
      <p:sp>
        <p:nvSpPr>
          <p:cNvPr id="419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effectLst>
                  <a:outerShdw blurRad="38100" dist="38100" dir="2700000" algn="tl">
                    <a:srgbClr val="C0C0C0"/>
                  </a:outerShdw>
                </a:effectLst>
              </a:defRPr>
            </a:lvl1pPr>
          </a:lstStyle>
          <a:p>
            <a:fld id="{D5D2D380-5360-4E1D-924D-869CA876564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F383E3-B0CE-4133-A2CC-9FE46950DD5E}" type="slidenum">
              <a:rPr lang="en-US"/>
              <a:pPr/>
              <a:t>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478838" cy="6173788"/>
            <a:chOff x="0" y="0"/>
            <a:chExt cx="5341" cy="3889"/>
          </a:xfrm>
        </p:grpSpPr>
        <p:sp>
          <p:nvSpPr>
            <p:cNvPr id="307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307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307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307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n-US"/>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n-US"/>
              <a:t>Click to edit Master subtitle style</a:t>
            </a:r>
          </a:p>
        </p:txBody>
      </p:sp>
      <p:sp>
        <p:nvSpPr>
          <p:cNvPr id="3081" name="Rectangle 9"/>
          <p:cNvSpPr>
            <a:spLocks noGrp="1" noChangeArrowheads="1"/>
          </p:cNvSpPr>
          <p:nvPr>
            <p:ph type="dt" sz="quarter" idx="2"/>
          </p:nvPr>
        </p:nvSpPr>
        <p:spPr/>
        <p:txBody>
          <a:bodyPr/>
          <a:lstStyle>
            <a:lvl1pPr>
              <a:defRPr>
                <a:solidFill>
                  <a:srgbClr val="FFFFFF"/>
                </a:solidFill>
              </a:defRPr>
            </a:lvl1pPr>
          </a:lstStyle>
          <a:p>
            <a:endParaRPr lang="en-US"/>
          </a:p>
        </p:txBody>
      </p:sp>
      <p:sp>
        <p:nvSpPr>
          <p:cNvPr id="3082" name="Rectangle 10"/>
          <p:cNvSpPr>
            <a:spLocks noGrp="1" noChangeArrowheads="1"/>
          </p:cNvSpPr>
          <p:nvPr>
            <p:ph type="ftr" sz="quarter" idx="3"/>
          </p:nvPr>
        </p:nvSpPr>
        <p:spPr/>
        <p:txBody>
          <a:bodyPr/>
          <a:lstStyle>
            <a:lvl1pPr>
              <a:defRPr>
                <a:solidFill>
                  <a:srgbClr val="FFFFFF"/>
                </a:solidFill>
              </a:defRPr>
            </a:lvl1pPr>
          </a:lstStyle>
          <a:p>
            <a:r>
              <a:rPr lang="en-US"/>
              <a:t>MHS AP U. S. History</a:t>
            </a:r>
          </a:p>
        </p:txBody>
      </p:sp>
      <p:sp>
        <p:nvSpPr>
          <p:cNvPr id="3083" name="Rectangle 11"/>
          <p:cNvSpPr>
            <a:spLocks noGrp="1" noChangeArrowheads="1"/>
          </p:cNvSpPr>
          <p:nvPr>
            <p:ph type="sldNum" sz="quarter" idx="4"/>
          </p:nvPr>
        </p:nvSpPr>
        <p:spPr/>
        <p:txBody>
          <a:bodyPr/>
          <a:lstStyle>
            <a:lvl1pPr>
              <a:defRPr>
                <a:solidFill>
                  <a:srgbClr val="FFFFFF"/>
                </a:solidFill>
              </a:defRPr>
            </a:lvl1pPr>
          </a:lstStyle>
          <a:p>
            <a:fld id="{844ED5FF-4874-4799-A663-97AB215D4AA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MHS AP U. S. History</a:t>
            </a:r>
          </a:p>
        </p:txBody>
      </p:sp>
      <p:sp>
        <p:nvSpPr>
          <p:cNvPr id="6" name="Slide Number Placeholder 5"/>
          <p:cNvSpPr>
            <a:spLocks noGrp="1"/>
          </p:cNvSpPr>
          <p:nvPr>
            <p:ph type="sldNum" sz="quarter" idx="12"/>
          </p:nvPr>
        </p:nvSpPr>
        <p:spPr/>
        <p:txBody>
          <a:bodyPr/>
          <a:lstStyle>
            <a:lvl1pPr>
              <a:defRPr/>
            </a:lvl1pPr>
          </a:lstStyle>
          <a:p>
            <a:fld id="{2A5F5145-B7FA-46A9-92CC-8332C6073B8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MHS AP U. S. History</a:t>
            </a:r>
          </a:p>
        </p:txBody>
      </p:sp>
      <p:sp>
        <p:nvSpPr>
          <p:cNvPr id="6" name="Slide Number Placeholder 5"/>
          <p:cNvSpPr>
            <a:spLocks noGrp="1"/>
          </p:cNvSpPr>
          <p:nvPr>
            <p:ph type="sldNum" sz="quarter" idx="12"/>
          </p:nvPr>
        </p:nvSpPr>
        <p:spPr/>
        <p:txBody>
          <a:bodyPr/>
          <a:lstStyle>
            <a:lvl1pPr>
              <a:defRPr/>
            </a:lvl1pPr>
          </a:lstStyle>
          <a:p>
            <a:fld id="{72603A20-B84D-4476-869E-557022240C3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MHS AP U. S. History</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CF11D44-74A7-446B-9093-026DE381718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641475"/>
            <a:ext cx="38100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41475"/>
            <a:ext cx="38100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3944938"/>
            <a:ext cx="7772400" cy="2151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a:t>MHS AP U. S. History</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5A642891-FE9D-4965-A428-692DBA8778D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77724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944938"/>
            <a:ext cx="7772400" cy="2151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MHS AP U. S. History</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431CB8CC-6F53-4E20-ACD5-4B9665DC16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MHS AP U. S. History</a:t>
            </a:r>
          </a:p>
        </p:txBody>
      </p:sp>
      <p:sp>
        <p:nvSpPr>
          <p:cNvPr id="6" name="Slide Number Placeholder 5"/>
          <p:cNvSpPr>
            <a:spLocks noGrp="1"/>
          </p:cNvSpPr>
          <p:nvPr>
            <p:ph type="sldNum" sz="quarter" idx="12"/>
          </p:nvPr>
        </p:nvSpPr>
        <p:spPr/>
        <p:txBody>
          <a:bodyPr/>
          <a:lstStyle>
            <a:lvl1pPr>
              <a:defRPr/>
            </a:lvl1pPr>
          </a:lstStyle>
          <a:p>
            <a:fld id="{632486F8-5DDC-4B3F-A8FF-FBC23F1AD4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MHS AP U. S. History</a:t>
            </a:r>
          </a:p>
        </p:txBody>
      </p:sp>
      <p:sp>
        <p:nvSpPr>
          <p:cNvPr id="6" name="Slide Number Placeholder 5"/>
          <p:cNvSpPr>
            <a:spLocks noGrp="1"/>
          </p:cNvSpPr>
          <p:nvPr>
            <p:ph type="sldNum" sz="quarter" idx="12"/>
          </p:nvPr>
        </p:nvSpPr>
        <p:spPr/>
        <p:txBody>
          <a:bodyPr/>
          <a:lstStyle>
            <a:lvl1pPr>
              <a:defRPr/>
            </a:lvl1pPr>
          </a:lstStyle>
          <a:p>
            <a:fld id="{5223CC27-163A-4E2E-9416-38484B471A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MHS AP U. S. History</a:t>
            </a:r>
          </a:p>
        </p:txBody>
      </p:sp>
      <p:sp>
        <p:nvSpPr>
          <p:cNvPr id="7" name="Slide Number Placeholder 6"/>
          <p:cNvSpPr>
            <a:spLocks noGrp="1"/>
          </p:cNvSpPr>
          <p:nvPr>
            <p:ph type="sldNum" sz="quarter" idx="12"/>
          </p:nvPr>
        </p:nvSpPr>
        <p:spPr/>
        <p:txBody>
          <a:bodyPr/>
          <a:lstStyle>
            <a:lvl1pPr>
              <a:defRPr/>
            </a:lvl1pPr>
          </a:lstStyle>
          <a:p>
            <a:fld id="{B128CD6D-4963-4777-89CD-0CFBB4887F1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MHS AP U. S. History</a:t>
            </a:r>
          </a:p>
        </p:txBody>
      </p:sp>
      <p:sp>
        <p:nvSpPr>
          <p:cNvPr id="9" name="Slide Number Placeholder 8"/>
          <p:cNvSpPr>
            <a:spLocks noGrp="1"/>
          </p:cNvSpPr>
          <p:nvPr>
            <p:ph type="sldNum" sz="quarter" idx="12"/>
          </p:nvPr>
        </p:nvSpPr>
        <p:spPr/>
        <p:txBody>
          <a:bodyPr/>
          <a:lstStyle>
            <a:lvl1pPr>
              <a:defRPr/>
            </a:lvl1pPr>
          </a:lstStyle>
          <a:p>
            <a:fld id="{1C6CCC50-633B-4406-B944-F9B2242B596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MHS AP U. S. History</a:t>
            </a:r>
          </a:p>
        </p:txBody>
      </p:sp>
      <p:sp>
        <p:nvSpPr>
          <p:cNvPr id="5" name="Slide Number Placeholder 4"/>
          <p:cNvSpPr>
            <a:spLocks noGrp="1"/>
          </p:cNvSpPr>
          <p:nvPr>
            <p:ph type="sldNum" sz="quarter" idx="12"/>
          </p:nvPr>
        </p:nvSpPr>
        <p:spPr/>
        <p:txBody>
          <a:bodyPr/>
          <a:lstStyle>
            <a:lvl1pPr>
              <a:defRPr/>
            </a:lvl1pPr>
          </a:lstStyle>
          <a:p>
            <a:fld id="{9C9CD0EE-71EF-4496-B7F3-395AB41AFB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MHS AP U. S. History</a:t>
            </a:r>
          </a:p>
        </p:txBody>
      </p:sp>
      <p:sp>
        <p:nvSpPr>
          <p:cNvPr id="4" name="Slide Number Placeholder 3"/>
          <p:cNvSpPr>
            <a:spLocks noGrp="1"/>
          </p:cNvSpPr>
          <p:nvPr>
            <p:ph type="sldNum" sz="quarter" idx="12"/>
          </p:nvPr>
        </p:nvSpPr>
        <p:spPr/>
        <p:txBody>
          <a:bodyPr/>
          <a:lstStyle>
            <a:lvl1pPr>
              <a:defRPr/>
            </a:lvl1pPr>
          </a:lstStyle>
          <a:p>
            <a:fld id="{BEA4424F-0EEB-4018-AFBA-3AFCD98FE58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MHS AP U. S. History</a:t>
            </a:r>
          </a:p>
        </p:txBody>
      </p:sp>
      <p:sp>
        <p:nvSpPr>
          <p:cNvPr id="7" name="Slide Number Placeholder 6"/>
          <p:cNvSpPr>
            <a:spLocks noGrp="1"/>
          </p:cNvSpPr>
          <p:nvPr>
            <p:ph type="sldNum" sz="quarter" idx="12"/>
          </p:nvPr>
        </p:nvSpPr>
        <p:spPr/>
        <p:txBody>
          <a:bodyPr/>
          <a:lstStyle>
            <a:lvl1pPr>
              <a:defRPr/>
            </a:lvl1pPr>
          </a:lstStyle>
          <a:p>
            <a:fld id="{36C97B00-5326-4D01-8B14-9685F2259CA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MHS AP U. S. History</a:t>
            </a:r>
          </a:p>
        </p:txBody>
      </p:sp>
      <p:sp>
        <p:nvSpPr>
          <p:cNvPr id="7" name="Slide Number Placeholder 6"/>
          <p:cNvSpPr>
            <a:spLocks noGrp="1"/>
          </p:cNvSpPr>
          <p:nvPr>
            <p:ph type="sldNum" sz="quarter" idx="12"/>
          </p:nvPr>
        </p:nvSpPr>
        <p:spPr/>
        <p:txBody>
          <a:bodyPr/>
          <a:lstStyle>
            <a:lvl1pPr>
              <a:defRPr/>
            </a:lvl1pPr>
          </a:lstStyle>
          <a:p>
            <a:fld id="{B54A637B-0C77-4937-A343-61E4A66160E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478838" cy="6173788"/>
            <a:chOff x="0" y="0"/>
            <a:chExt cx="5341" cy="3889"/>
          </a:xfrm>
        </p:grpSpPr>
        <p:sp>
          <p:nvSpPr>
            <p:cNvPr id="2051"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2052"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2053"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2054"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n-US"/>
            </a:p>
          </p:txBody>
        </p:sp>
      </p:grpSp>
      <p:sp>
        <p:nvSpPr>
          <p:cNvPr id="205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b="0">
                <a:solidFill>
                  <a:schemeClr val="tx1"/>
                </a:solidFill>
                <a:effectLst/>
              </a:defRPr>
            </a:lvl1pPr>
          </a:lstStyle>
          <a:p>
            <a:endParaRPr lang="en-US"/>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b="0">
                <a:solidFill>
                  <a:schemeClr val="tx1"/>
                </a:solidFill>
                <a:effectLst/>
              </a:defRPr>
            </a:lvl1pPr>
          </a:lstStyle>
          <a:p>
            <a:r>
              <a:rPr lang="en-US"/>
              <a:t>MHS AP U. S. History</a:t>
            </a:r>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b="0">
                <a:solidFill>
                  <a:schemeClr val="tx1"/>
                </a:solidFill>
                <a:effectLst/>
              </a:defRPr>
            </a:lvl1pPr>
          </a:lstStyle>
          <a:p>
            <a:fld id="{B1843B5B-C819-4972-BE09-8DF93E842B50}" type="slidenum">
              <a:rPr lang="en-US"/>
              <a:pPr/>
              <a:t>‹#›</a:t>
            </a:fld>
            <a:endParaRPr lang="en-US"/>
          </a:p>
        </p:txBody>
      </p:sp>
      <p:sp>
        <p:nvSpPr>
          <p:cNvPr id="2060" name="Rectangle 12"/>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0"/>
          <p:cNvSpPr>
            <a:spLocks noGrp="1" noChangeArrowheads="1"/>
          </p:cNvSpPr>
          <p:nvPr>
            <p:ph type="ftr" sz="quarter" idx="3"/>
          </p:nvPr>
        </p:nvSpPr>
        <p:spPr/>
        <p:txBody>
          <a:bodyPr/>
          <a:lstStyle/>
          <a:p>
            <a:r>
              <a:rPr lang="en-US" dirty="0" smtClean="0"/>
              <a:t>AP </a:t>
            </a:r>
            <a:r>
              <a:rPr lang="en-US" dirty="0"/>
              <a:t>U. S. History</a:t>
            </a:r>
          </a:p>
        </p:txBody>
      </p:sp>
      <p:sp>
        <p:nvSpPr>
          <p:cNvPr id="5" name="Rectangle 11"/>
          <p:cNvSpPr>
            <a:spLocks noGrp="1" noChangeArrowheads="1"/>
          </p:cNvSpPr>
          <p:nvPr>
            <p:ph type="sldNum" sz="quarter" idx="4"/>
          </p:nvPr>
        </p:nvSpPr>
        <p:spPr/>
        <p:txBody>
          <a:bodyPr/>
          <a:lstStyle/>
          <a:p>
            <a:fld id="{67A7EE78-A1CC-4731-AED4-7377616E5881}" type="slidenum">
              <a:rPr lang="en-US"/>
              <a:pPr/>
              <a:t>1</a:t>
            </a:fld>
            <a:endParaRPr lang="en-US"/>
          </a:p>
        </p:txBody>
      </p:sp>
      <p:sp>
        <p:nvSpPr>
          <p:cNvPr id="26626" name="Rectangle 2"/>
          <p:cNvSpPr>
            <a:spLocks noGrp="1" noChangeArrowheads="1"/>
          </p:cNvSpPr>
          <p:nvPr>
            <p:ph type="ctrTitle"/>
          </p:nvPr>
        </p:nvSpPr>
        <p:spPr>
          <a:xfrm>
            <a:off x="609600" y="1600200"/>
            <a:ext cx="7772400" cy="1143000"/>
          </a:xfrm>
        </p:spPr>
        <p:txBody>
          <a:bodyPr/>
          <a:lstStyle/>
          <a:p>
            <a:r>
              <a:rPr lang="en-US" sz="7200" b="1" dirty="0" smtClean="0">
                <a:solidFill>
                  <a:srgbClr val="FFFF00"/>
                </a:solidFill>
              </a:rPr>
              <a:t>Document Based Questions</a:t>
            </a:r>
            <a:endParaRPr lang="en-US" sz="7200" b="1" dirty="0">
              <a:solidFill>
                <a:srgbClr val="FFFF00"/>
              </a:solidFill>
            </a:endParaRPr>
          </a:p>
        </p:txBody>
      </p:sp>
      <p:sp>
        <p:nvSpPr>
          <p:cNvPr id="26627" name="Rectangle 3"/>
          <p:cNvSpPr>
            <a:spLocks noGrp="1" noChangeArrowheads="1"/>
          </p:cNvSpPr>
          <p:nvPr>
            <p:ph type="subTitle" idx="1"/>
          </p:nvPr>
        </p:nvSpPr>
        <p:spPr>
          <a:xfrm>
            <a:off x="1371600" y="3352800"/>
            <a:ext cx="6400800" cy="1752600"/>
          </a:xfrm>
        </p:spPr>
        <p:txBody>
          <a:bodyPr/>
          <a:lstStyle/>
          <a:p>
            <a:r>
              <a:rPr lang="en-US" sz="4800" b="1" dirty="0">
                <a:solidFill>
                  <a:srgbClr val="FFFF00"/>
                </a:solidFill>
              </a:rPr>
              <a:t>Using Documents</a:t>
            </a:r>
            <a:r>
              <a:rPr lang="en-US" sz="4800" b="1" dirty="0" smtClean="0">
                <a:solidFill>
                  <a:srgbClr val="FFFF00"/>
                </a:solidFill>
              </a:rPr>
              <a:t> </a:t>
            </a:r>
          </a:p>
          <a:p>
            <a:r>
              <a:rPr lang="en-US" sz="4800" b="1" dirty="0" smtClean="0">
                <a:solidFill>
                  <a:srgbClr val="FFFF00"/>
                </a:solidFill>
              </a:rPr>
              <a:t>in </a:t>
            </a:r>
            <a:r>
              <a:rPr lang="en-US" sz="4800" b="1" dirty="0">
                <a:solidFill>
                  <a:srgbClr val="FFFF00"/>
                </a:solidFill>
              </a:rPr>
              <a:t>the DBQ</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7"/>
          <p:cNvSpPr>
            <a:spLocks noGrp="1"/>
          </p:cNvSpPr>
          <p:nvPr>
            <p:ph type="sldNum" sz="quarter" idx="12"/>
          </p:nvPr>
        </p:nvSpPr>
        <p:spPr/>
        <p:txBody>
          <a:bodyPr/>
          <a:lstStyle/>
          <a:p>
            <a:fld id="{5C94CFAB-3DF6-40C8-8B39-15AEB6FB6A63}" type="slidenum">
              <a:rPr lang="en-US"/>
              <a:pPr/>
              <a:t>10</a:t>
            </a:fld>
            <a:endParaRPr lang="en-US"/>
          </a:p>
        </p:txBody>
      </p:sp>
      <p:sp>
        <p:nvSpPr>
          <p:cNvPr id="68610" name="Rectangle 2"/>
          <p:cNvSpPr>
            <a:spLocks noGrp="1" noChangeArrowheads="1"/>
          </p:cNvSpPr>
          <p:nvPr>
            <p:ph type="title"/>
          </p:nvPr>
        </p:nvSpPr>
        <p:spPr>
          <a:xfrm>
            <a:off x="685800" y="0"/>
            <a:ext cx="7772400" cy="685800"/>
          </a:xfrm>
        </p:spPr>
        <p:txBody>
          <a:bodyPr/>
          <a:lstStyle/>
          <a:p>
            <a:r>
              <a:rPr lang="en-US" sz="4000"/>
              <a:t>Tip #2 (continued)</a:t>
            </a:r>
          </a:p>
        </p:txBody>
      </p:sp>
      <p:sp>
        <p:nvSpPr>
          <p:cNvPr id="68611" name="Rectangle 3"/>
          <p:cNvSpPr>
            <a:spLocks noGrp="1" noChangeArrowheads="1"/>
          </p:cNvSpPr>
          <p:nvPr>
            <p:ph type="body" sz="half" idx="3"/>
          </p:nvPr>
        </p:nvSpPr>
        <p:spPr>
          <a:xfrm>
            <a:off x="304800" y="3944938"/>
            <a:ext cx="8534400" cy="2379662"/>
          </a:xfrm>
        </p:spPr>
        <p:txBody>
          <a:bodyPr/>
          <a:lstStyle/>
          <a:p>
            <a:pPr>
              <a:lnSpc>
                <a:spcPct val="90000"/>
              </a:lnSpc>
            </a:pPr>
            <a:r>
              <a:rPr lang="en-US" sz="2800"/>
              <a:t>Notice dates, especially on pictures.</a:t>
            </a:r>
          </a:p>
          <a:p>
            <a:pPr>
              <a:lnSpc>
                <a:spcPct val="90000"/>
              </a:lnSpc>
            </a:pPr>
            <a:r>
              <a:rPr lang="en-US" sz="2800"/>
              <a:t>The picture on the left is dated 1915; the picture on the right is dated 1919.</a:t>
            </a:r>
          </a:p>
          <a:p>
            <a:pPr>
              <a:lnSpc>
                <a:spcPct val="90000"/>
              </a:lnSpc>
            </a:pPr>
            <a:r>
              <a:rPr lang="en-US" sz="2800"/>
              <a:t>What had changed for working women in those years?  Why?</a:t>
            </a:r>
          </a:p>
        </p:txBody>
      </p:sp>
      <p:pic>
        <p:nvPicPr>
          <p:cNvPr id="68620" name="Picture 12" descr="97-e"/>
          <p:cNvPicPr>
            <a:picLocks noGrp="1" noChangeAspect="1" noChangeArrowheads="1"/>
          </p:cNvPicPr>
          <p:nvPr>
            <p:ph sz="quarter" idx="1"/>
          </p:nvPr>
        </p:nvPicPr>
        <p:blipFill>
          <a:blip r:embed="rId2" cstate="print"/>
          <a:srcRect/>
          <a:stretch>
            <a:fillRect/>
          </a:stretch>
        </p:blipFill>
        <p:spPr>
          <a:xfrm>
            <a:off x="990600" y="1066800"/>
            <a:ext cx="3352800" cy="2660650"/>
          </a:xfrm>
          <a:noFill/>
          <a:ln/>
        </p:spPr>
      </p:pic>
      <p:pic>
        <p:nvPicPr>
          <p:cNvPr id="68621" name="Picture 13" descr="97-g"/>
          <p:cNvPicPr>
            <a:picLocks noGrp="1" noChangeAspect="1" noChangeArrowheads="1"/>
          </p:cNvPicPr>
          <p:nvPr>
            <p:ph sz="quarter" idx="2"/>
          </p:nvPr>
        </p:nvPicPr>
        <p:blipFill>
          <a:blip r:embed="rId3" cstate="print"/>
          <a:srcRect/>
          <a:stretch>
            <a:fillRect/>
          </a:stretch>
        </p:blipFill>
        <p:spPr>
          <a:xfrm>
            <a:off x="4572000" y="1066800"/>
            <a:ext cx="3313113" cy="2635250"/>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C535353F-D771-462C-B836-6F3C5E2F6A71}" type="slidenum">
              <a:rPr lang="en-US"/>
              <a:pPr/>
              <a:t>11</a:t>
            </a:fld>
            <a:endParaRPr lang="en-US"/>
          </a:p>
        </p:txBody>
      </p:sp>
      <p:sp>
        <p:nvSpPr>
          <p:cNvPr id="74754" name="Rectangle 2"/>
          <p:cNvSpPr>
            <a:spLocks noGrp="1" noChangeArrowheads="1"/>
          </p:cNvSpPr>
          <p:nvPr>
            <p:ph type="title"/>
          </p:nvPr>
        </p:nvSpPr>
        <p:spPr/>
        <p:txBody>
          <a:bodyPr/>
          <a:lstStyle/>
          <a:p>
            <a:r>
              <a:rPr lang="en-US"/>
              <a:t>Tip # 2 (continued)</a:t>
            </a:r>
          </a:p>
        </p:txBody>
      </p:sp>
      <p:sp>
        <p:nvSpPr>
          <p:cNvPr id="74755" name="Rectangle 3"/>
          <p:cNvSpPr>
            <a:spLocks noGrp="1" noChangeArrowheads="1"/>
          </p:cNvSpPr>
          <p:nvPr>
            <p:ph type="body" sz="half" idx="1"/>
          </p:nvPr>
        </p:nvSpPr>
        <p:spPr/>
        <p:txBody>
          <a:bodyPr/>
          <a:lstStyle/>
          <a:p>
            <a:pPr>
              <a:lnSpc>
                <a:spcPct val="90000"/>
              </a:lnSpc>
            </a:pPr>
            <a:r>
              <a:rPr lang="en-US" sz="2800"/>
              <a:t>Look very carefully at data presented in charts.</a:t>
            </a:r>
          </a:p>
          <a:p>
            <a:pPr>
              <a:lnSpc>
                <a:spcPct val="90000"/>
              </a:lnSpc>
            </a:pPr>
            <a:r>
              <a:rPr lang="en-US" sz="2800"/>
              <a:t>Look for </a:t>
            </a:r>
          </a:p>
          <a:p>
            <a:pPr lvl="1">
              <a:lnSpc>
                <a:spcPct val="90000"/>
              </a:lnSpc>
            </a:pPr>
            <a:r>
              <a:rPr lang="en-US" sz="2400"/>
              <a:t>trends, </a:t>
            </a:r>
          </a:p>
          <a:p>
            <a:pPr lvl="1">
              <a:lnSpc>
                <a:spcPct val="90000"/>
              </a:lnSpc>
            </a:pPr>
            <a:r>
              <a:rPr lang="en-US" sz="2400"/>
              <a:t>for changes over time,</a:t>
            </a:r>
          </a:p>
          <a:p>
            <a:pPr lvl="1">
              <a:lnSpc>
                <a:spcPct val="90000"/>
              </a:lnSpc>
            </a:pPr>
            <a:r>
              <a:rPr lang="en-US" sz="2400"/>
              <a:t>for sudden changes.</a:t>
            </a:r>
          </a:p>
          <a:p>
            <a:pPr>
              <a:lnSpc>
                <a:spcPct val="90000"/>
              </a:lnSpc>
            </a:pPr>
            <a:r>
              <a:rPr lang="en-US" sz="2800"/>
              <a:t>Summarize what the chart tells you in a quick sentence. </a:t>
            </a:r>
          </a:p>
        </p:txBody>
      </p:sp>
      <p:pic>
        <p:nvPicPr>
          <p:cNvPr id="74757" name="Picture 5" descr="95-3"/>
          <p:cNvPicPr>
            <a:picLocks noGrp="1" noChangeAspect="1" noChangeArrowheads="1"/>
          </p:cNvPicPr>
          <p:nvPr>
            <p:ph sz="half" idx="2"/>
          </p:nvPr>
        </p:nvPicPr>
        <p:blipFill>
          <a:blip r:embed="rId2" cstate="print"/>
          <a:srcRect/>
          <a:stretch>
            <a:fillRect/>
          </a:stretch>
        </p:blipFill>
        <p:spPr>
          <a:xfrm>
            <a:off x="4927600" y="1641475"/>
            <a:ext cx="3251200" cy="4454525"/>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C7B4F04-F4CA-4BF7-A5F2-9661B7E7E51E}" type="slidenum">
              <a:rPr lang="en-US"/>
              <a:pPr/>
              <a:t>12</a:t>
            </a:fld>
            <a:endParaRPr lang="en-US"/>
          </a:p>
        </p:txBody>
      </p:sp>
      <p:sp>
        <p:nvSpPr>
          <p:cNvPr id="76802" name="Rectangle 2"/>
          <p:cNvSpPr>
            <a:spLocks noGrp="1" noChangeArrowheads="1"/>
          </p:cNvSpPr>
          <p:nvPr>
            <p:ph type="title"/>
          </p:nvPr>
        </p:nvSpPr>
        <p:spPr/>
        <p:txBody>
          <a:bodyPr/>
          <a:lstStyle/>
          <a:p>
            <a:r>
              <a:rPr lang="en-US"/>
              <a:t>Having read the documents. . .</a:t>
            </a:r>
          </a:p>
        </p:txBody>
      </p:sp>
      <p:sp>
        <p:nvSpPr>
          <p:cNvPr id="76803" name="Rectangle 3"/>
          <p:cNvSpPr>
            <a:spLocks noGrp="1" noChangeArrowheads="1"/>
          </p:cNvSpPr>
          <p:nvPr>
            <p:ph type="body" idx="1"/>
          </p:nvPr>
        </p:nvSpPr>
        <p:spPr>
          <a:xfrm>
            <a:off x="381000" y="1676400"/>
            <a:ext cx="8305800" cy="4419600"/>
          </a:xfrm>
        </p:spPr>
        <p:txBody>
          <a:bodyPr/>
          <a:lstStyle/>
          <a:p>
            <a:r>
              <a:rPr lang="en-US" sz="2800" dirty="0"/>
              <a:t>Go back and add the documents to your essay outline.</a:t>
            </a:r>
          </a:p>
          <a:p>
            <a:r>
              <a:rPr lang="en-US" sz="2800" dirty="0"/>
              <a:t>Remember, you must use outside information AND the documents to respond to the essay prompt.</a:t>
            </a:r>
          </a:p>
          <a:p>
            <a:r>
              <a:rPr lang="en-US" sz="2800" dirty="0"/>
              <a:t>Make sure that you have both—outside information and documents—to support each point of your essay</a:t>
            </a:r>
            <a:r>
              <a:rPr lang="en-US" sz="2800" dirty="0" smtClean="0"/>
              <a:t>.</a:t>
            </a:r>
          </a:p>
          <a:p>
            <a:r>
              <a:rPr lang="en-US" sz="2800" dirty="0" smtClean="0"/>
              <a:t>You need to use two or more (group) documents together at least once.</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10ED935-21D6-4EC6-A888-07C0427C3CAB}" type="slidenum">
              <a:rPr lang="en-US"/>
              <a:pPr/>
              <a:t>13</a:t>
            </a:fld>
            <a:endParaRPr lang="en-US"/>
          </a:p>
        </p:txBody>
      </p:sp>
      <p:sp>
        <p:nvSpPr>
          <p:cNvPr id="75778" name="Rectangle 2"/>
          <p:cNvSpPr>
            <a:spLocks noGrp="1" noChangeArrowheads="1"/>
          </p:cNvSpPr>
          <p:nvPr>
            <p:ph type="title"/>
          </p:nvPr>
        </p:nvSpPr>
        <p:spPr/>
        <p:txBody>
          <a:bodyPr/>
          <a:lstStyle/>
          <a:p>
            <a:r>
              <a:rPr lang="en-US"/>
              <a:t>Tip #2 Summary</a:t>
            </a:r>
          </a:p>
        </p:txBody>
      </p:sp>
      <p:sp>
        <p:nvSpPr>
          <p:cNvPr id="75779" name="Rectangle 3"/>
          <p:cNvSpPr>
            <a:spLocks noGrp="1" noChangeArrowheads="1"/>
          </p:cNvSpPr>
          <p:nvPr>
            <p:ph type="body" idx="1"/>
          </p:nvPr>
        </p:nvSpPr>
        <p:spPr>
          <a:xfrm>
            <a:off x="457200" y="1600200"/>
            <a:ext cx="8229600" cy="4495800"/>
          </a:xfrm>
        </p:spPr>
        <p:txBody>
          <a:bodyPr/>
          <a:lstStyle/>
          <a:p>
            <a:r>
              <a:rPr lang="en-US"/>
              <a:t>You have now spent about 15 minutes </a:t>
            </a:r>
          </a:p>
          <a:p>
            <a:pPr lvl="1"/>
            <a:r>
              <a:rPr lang="en-US"/>
              <a:t>Reading the prompt,</a:t>
            </a:r>
          </a:p>
          <a:p>
            <a:pPr lvl="1"/>
            <a:r>
              <a:rPr lang="en-US"/>
              <a:t>Brainstorming and listing relevant information,</a:t>
            </a:r>
          </a:p>
          <a:p>
            <a:pPr lvl="1"/>
            <a:r>
              <a:rPr lang="en-US"/>
              <a:t>Planning a basic structure for your response,</a:t>
            </a:r>
          </a:p>
          <a:p>
            <a:pPr lvl="1"/>
            <a:r>
              <a:rPr lang="en-US"/>
              <a:t>Putting your information onto the essay structure,</a:t>
            </a:r>
          </a:p>
          <a:p>
            <a:pPr lvl="1"/>
            <a:r>
              <a:rPr lang="en-US"/>
              <a:t>Reading the documents,</a:t>
            </a:r>
          </a:p>
          <a:p>
            <a:pPr lvl="1"/>
            <a:r>
              <a:rPr lang="en-US"/>
              <a:t>Adding the documents to your essay outline.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9732533-69C3-4A96-AE29-388EC22793F9}" type="slidenum">
              <a:rPr lang="en-US"/>
              <a:pPr/>
              <a:t>14</a:t>
            </a:fld>
            <a:endParaRPr lang="en-US"/>
          </a:p>
        </p:txBody>
      </p:sp>
      <p:sp>
        <p:nvSpPr>
          <p:cNvPr id="77826" name="Rectangle 2"/>
          <p:cNvSpPr>
            <a:spLocks noGrp="1" noChangeArrowheads="1"/>
          </p:cNvSpPr>
          <p:nvPr>
            <p:ph type="title"/>
          </p:nvPr>
        </p:nvSpPr>
        <p:spPr/>
        <p:txBody>
          <a:bodyPr/>
          <a:lstStyle/>
          <a:p>
            <a:r>
              <a:rPr lang="en-US"/>
              <a:t>Tip #3:  Writing the essay</a:t>
            </a:r>
          </a:p>
        </p:txBody>
      </p:sp>
      <p:sp>
        <p:nvSpPr>
          <p:cNvPr id="77827" name="Rectangle 3"/>
          <p:cNvSpPr>
            <a:spLocks noGrp="1" noChangeArrowheads="1"/>
          </p:cNvSpPr>
          <p:nvPr>
            <p:ph type="body" idx="1"/>
          </p:nvPr>
        </p:nvSpPr>
        <p:spPr>
          <a:xfrm>
            <a:off x="457200" y="1295400"/>
            <a:ext cx="8305800" cy="4953000"/>
          </a:xfrm>
        </p:spPr>
        <p:txBody>
          <a:bodyPr/>
          <a:lstStyle/>
          <a:p>
            <a:pPr>
              <a:lnSpc>
                <a:spcPct val="90000"/>
              </a:lnSpc>
            </a:pPr>
            <a:r>
              <a:rPr lang="en-US" dirty="0"/>
              <a:t>Refer to the document,</a:t>
            </a:r>
            <a:r>
              <a:rPr lang="en-US" dirty="0" smtClean="0"/>
              <a:t> you can paraphrase but NEVER </a:t>
            </a:r>
            <a:r>
              <a:rPr lang="en-US" dirty="0"/>
              <a:t>quote them at length—no more than a quick phrase or three or four words!</a:t>
            </a:r>
          </a:p>
          <a:p>
            <a:pPr>
              <a:lnSpc>
                <a:spcPct val="90000"/>
              </a:lnSpc>
            </a:pPr>
            <a:r>
              <a:rPr lang="en-US" dirty="0"/>
              <a:t>Don’t </a:t>
            </a:r>
            <a:r>
              <a:rPr lang="en-US" i="1" dirty="0"/>
              <a:t>explain</a:t>
            </a:r>
            <a:r>
              <a:rPr lang="en-US" dirty="0"/>
              <a:t> the document.  Simply </a:t>
            </a:r>
            <a:r>
              <a:rPr lang="en-US" i="1" dirty="0"/>
              <a:t>refer</a:t>
            </a:r>
            <a:r>
              <a:rPr lang="en-US" dirty="0"/>
              <a:t> to it to support your thesis.</a:t>
            </a:r>
          </a:p>
          <a:p>
            <a:pPr>
              <a:lnSpc>
                <a:spcPct val="90000"/>
              </a:lnSpc>
            </a:pPr>
            <a:r>
              <a:rPr lang="en-US" dirty="0"/>
              <a:t>Refer to the author of the document:  “In Lincoln’s letter” or “Horace Mann makes the point” or “in the Nast cartoon.”</a:t>
            </a:r>
          </a:p>
          <a:p>
            <a:pPr>
              <a:lnSpc>
                <a:spcPct val="90000"/>
              </a:lnSpc>
            </a:pPr>
            <a:r>
              <a:rPr lang="en-US" dirty="0"/>
              <a:t>Cite every document by using its letter, e.g.</a:t>
            </a:r>
            <a:r>
              <a:rPr lang="en-US" dirty="0" smtClean="0"/>
              <a:t> (</a:t>
            </a:r>
            <a:r>
              <a:rPr lang="en-US" dirty="0"/>
              <a:t>doc. A).</a:t>
            </a:r>
          </a:p>
          <a:p>
            <a:pPr>
              <a:lnSpc>
                <a:spcPct val="90000"/>
              </a:lnSpc>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55D4170-2579-4783-AEB6-1ACC2C0D6597}" type="slidenum">
              <a:rPr lang="en-US"/>
              <a:pPr/>
              <a:t>15</a:t>
            </a:fld>
            <a:endParaRPr lang="en-US"/>
          </a:p>
        </p:txBody>
      </p:sp>
      <p:sp>
        <p:nvSpPr>
          <p:cNvPr id="80900" name="Rectangle 4"/>
          <p:cNvSpPr>
            <a:spLocks noGrp="1" noChangeArrowheads="1"/>
          </p:cNvSpPr>
          <p:nvPr>
            <p:ph type="title"/>
          </p:nvPr>
        </p:nvSpPr>
        <p:spPr/>
        <p:txBody>
          <a:bodyPr/>
          <a:lstStyle/>
          <a:p>
            <a:r>
              <a:rPr lang="en-US" sz="4000"/>
              <a:t>This document appeared in the 1999 DBQ.  Notice the source note.</a:t>
            </a:r>
          </a:p>
        </p:txBody>
      </p:sp>
      <p:pic>
        <p:nvPicPr>
          <p:cNvPr id="80904" name="Picture 8"/>
          <p:cNvPicPr>
            <a:picLocks noGrp="1" noChangeAspect="1" noChangeArrowheads="1"/>
          </p:cNvPicPr>
          <p:nvPr>
            <p:ph idx="1"/>
          </p:nvPr>
        </p:nvPicPr>
        <p:blipFill>
          <a:blip r:embed="rId2" cstate="print"/>
          <a:srcRect/>
          <a:stretch>
            <a:fillRect/>
          </a:stretch>
        </p:blipFill>
        <p:spPr>
          <a:xfrm>
            <a:off x="917575" y="1641475"/>
            <a:ext cx="7308850" cy="4454525"/>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68AA5A4-91D8-47E5-B0D0-733F82B62679}" type="slidenum">
              <a:rPr lang="en-US"/>
              <a:pPr/>
              <a:t>16</a:t>
            </a:fld>
            <a:endParaRPr lang="en-US"/>
          </a:p>
        </p:txBody>
      </p:sp>
      <p:sp>
        <p:nvSpPr>
          <p:cNvPr id="84996" name="Rectangle 4"/>
          <p:cNvSpPr>
            <a:spLocks noGrp="1" noChangeArrowheads="1"/>
          </p:cNvSpPr>
          <p:nvPr>
            <p:ph type="title"/>
          </p:nvPr>
        </p:nvSpPr>
        <p:spPr>
          <a:xfrm>
            <a:off x="0" y="304800"/>
            <a:ext cx="9144000" cy="1219200"/>
          </a:xfrm>
        </p:spPr>
        <p:txBody>
          <a:bodyPr/>
          <a:lstStyle/>
          <a:p>
            <a:r>
              <a:rPr lang="en-US" sz="3600"/>
              <a:t>The most significant thing about this document is the date, 1754, in the source note.</a:t>
            </a:r>
          </a:p>
        </p:txBody>
      </p:sp>
      <p:sp>
        <p:nvSpPr>
          <p:cNvPr id="84997" name="Rectangle 5"/>
          <p:cNvSpPr>
            <a:spLocks noGrp="1" noChangeArrowheads="1"/>
          </p:cNvSpPr>
          <p:nvPr>
            <p:ph type="body" idx="1"/>
          </p:nvPr>
        </p:nvSpPr>
        <p:spPr>
          <a:xfrm>
            <a:off x="457200" y="1600200"/>
            <a:ext cx="8458200" cy="4572000"/>
          </a:xfrm>
        </p:spPr>
        <p:txBody>
          <a:bodyPr/>
          <a:lstStyle/>
          <a:p>
            <a:pPr>
              <a:lnSpc>
                <a:spcPct val="90000"/>
              </a:lnSpc>
            </a:pPr>
            <a:r>
              <a:rPr lang="en-US"/>
              <a:t>This document was intended to bring to mind the following:</a:t>
            </a:r>
          </a:p>
          <a:p>
            <a:pPr lvl="1">
              <a:lnSpc>
                <a:spcPct val="90000"/>
              </a:lnSpc>
            </a:pPr>
            <a:r>
              <a:rPr lang="en-US"/>
              <a:t>The 1754 meeting of the London Board of Trade,</a:t>
            </a:r>
          </a:p>
          <a:p>
            <a:pPr lvl="1">
              <a:lnSpc>
                <a:spcPct val="90000"/>
              </a:lnSpc>
            </a:pPr>
            <a:r>
              <a:rPr lang="en-US"/>
              <a:t>Benjamin Franklin, printer from Philadelphia and colonial agent,</a:t>
            </a:r>
          </a:p>
          <a:p>
            <a:pPr lvl="1">
              <a:lnSpc>
                <a:spcPct val="90000"/>
              </a:lnSpc>
            </a:pPr>
            <a:r>
              <a:rPr lang="en-US"/>
              <a:t>Franklin’s Albany Plan of Union,</a:t>
            </a:r>
          </a:p>
          <a:p>
            <a:pPr lvl="1">
              <a:lnSpc>
                <a:spcPct val="90000"/>
              </a:lnSpc>
            </a:pPr>
            <a:r>
              <a:rPr lang="en-US"/>
              <a:t>The Albany Plan of Union’s provisions for a colonial legislature,</a:t>
            </a:r>
          </a:p>
          <a:p>
            <a:pPr lvl="1">
              <a:lnSpc>
                <a:spcPct val="90000"/>
              </a:lnSpc>
            </a:pPr>
            <a:r>
              <a:rPr lang="en-US"/>
              <a:t>The ultimate failure of the colonies to accept the Albany Plan of Union in 1754.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830F24-8565-42EE-AFF7-39C3BCCF0B49}" type="slidenum">
              <a:rPr lang="en-US"/>
              <a:pPr/>
              <a:t>17</a:t>
            </a:fld>
            <a:endParaRPr lang="en-US"/>
          </a:p>
        </p:txBody>
      </p:sp>
      <p:sp>
        <p:nvSpPr>
          <p:cNvPr id="88068" name="Rectangle 4"/>
          <p:cNvSpPr>
            <a:spLocks noGrp="1" noChangeArrowheads="1"/>
          </p:cNvSpPr>
          <p:nvPr>
            <p:ph type="title"/>
          </p:nvPr>
        </p:nvSpPr>
        <p:spPr>
          <a:xfrm>
            <a:off x="381000" y="304800"/>
            <a:ext cx="8458200" cy="1219200"/>
          </a:xfrm>
        </p:spPr>
        <p:txBody>
          <a:bodyPr/>
          <a:lstStyle/>
          <a:p>
            <a:r>
              <a:rPr lang="en-US" sz="4000"/>
              <a:t>This document might be used like this:</a:t>
            </a:r>
          </a:p>
        </p:txBody>
      </p:sp>
      <p:sp>
        <p:nvSpPr>
          <p:cNvPr id="88069" name="Text Box 5"/>
          <p:cNvSpPr txBox="1">
            <a:spLocks noChangeArrowheads="1"/>
          </p:cNvSpPr>
          <p:nvPr/>
        </p:nvSpPr>
        <p:spPr bwMode="auto">
          <a:xfrm>
            <a:off x="457200" y="1524000"/>
            <a:ext cx="8229600" cy="4478338"/>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200" b="0">
                <a:effectLst>
                  <a:outerShdw blurRad="38100" dist="38100" dir="2700000" algn="tl">
                    <a:srgbClr val="000000"/>
                  </a:outerShdw>
                </a:effectLst>
              </a:rPr>
              <a:t>	An excellent indication that the colonies were unwilling to act together in a unified way is their failure to accept Franklin’s plan for a colonial legislature as put forth in his 1754 Albany Plan of Union.  The cartoon expresses Franklin’s contention that the colonies must act together or “die” (A).  Yet very few of the colonial assemblies were willing to accept this contention.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1590C1DA-5558-4720-9DCE-D7200FCC3320}" type="slidenum">
              <a:rPr lang="en-US"/>
              <a:pPr/>
              <a:t>18</a:t>
            </a:fld>
            <a:endParaRPr lang="en-US"/>
          </a:p>
        </p:txBody>
      </p:sp>
      <p:sp>
        <p:nvSpPr>
          <p:cNvPr id="90116" name="Rectangle 4"/>
          <p:cNvSpPr>
            <a:spLocks noGrp="1" noChangeArrowheads="1"/>
          </p:cNvSpPr>
          <p:nvPr>
            <p:ph type="title"/>
          </p:nvPr>
        </p:nvSpPr>
        <p:spPr/>
        <p:txBody>
          <a:bodyPr/>
          <a:lstStyle/>
          <a:p>
            <a:r>
              <a:rPr lang="en-US" sz="4000"/>
              <a:t>Here is a text passage from a recent DBQ and a sample essay reference:</a:t>
            </a:r>
          </a:p>
        </p:txBody>
      </p:sp>
      <p:pic>
        <p:nvPicPr>
          <p:cNvPr id="90118" name="Picture 6"/>
          <p:cNvPicPr>
            <a:picLocks noGrp="1" noChangeAspect="1" noChangeArrowheads="1"/>
          </p:cNvPicPr>
          <p:nvPr>
            <p:ph sz="half" idx="1"/>
          </p:nvPr>
        </p:nvPicPr>
        <p:blipFill>
          <a:blip r:embed="rId2" cstate="print"/>
          <a:srcRect/>
          <a:stretch>
            <a:fillRect/>
          </a:stretch>
        </p:blipFill>
        <p:spPr>
          <a:xfrm>
            <a:off x="685800" y="1776413"/>
            <a:ext cx="7772400" cy="1879600"/>
          </a:xfrm>
          <a:noFill/>
          <a:ln/>
        </p:spPr>
      </p:pic>
      <p:sp>
        <p:nvSpPr>
          <p:cNvPr id="90121" name="Text Box 9"/>
          <p:cNvSpPr txBox="1">
            <a:spLocks noChangeArrowheads="1"/>
          </p:cNvSpPr>
          <p:nvPr/>
        </p:nvSpPr>
        <p:spPr bwMode="auto">
          <a:xfrm>
            <a:off x="304800" y="4038600"/>
            <a:ext cx="8458200" cy="19208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000" b="0">
                <a:effectLst>
                  <a:outerShdw blurRad="38100" dist="38100" dir="2700000" algn="tl">
                    <a:srgbClr val="000000"/>
                  </a:outerShdw>
                </a:effectLst>
              </a:rPr>
              <a:t>	One of the most significant attempts to extend democratic ideals throughout society was that organized by the women's movement in the late 1840s.  Meeting at Seneca Falls, NY, a group of women brought together by Lucy Stone, Lucretia Mott, and Elizabeth Cady Stanton demanded their right to vote and their right to be represented in the government (I).  These are the most fundamental and basic of rights in a genuinely democratic society.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DF70ECF-5696-4693-98CE-4194AF08CD9B}" type="slidenum">
              <a:rPr lang="en-US"/>
              <a:pPr/>
              <a:t>19</a:t>
            </a:fld>
            <a:endParaRPr lang="en-US"/>
          </a:p>
        </p:txBody>
      </p:sp>
      <p:sp>
        <p:nvSpPr>
          <p:cNvPr id="40962" name="Rectangle 2"/>
          <p:cNvSpPr>
            <a:spLocks noGrp="1" noChangeArrowheads="1"/>
          </p:cNvSpPr>
          <p:nvPr>
            <p:ph type="title"/>
          </p:nvPr>
        </p:nvSpPr>
        <p:spPr/>
        <p:txBody>
          <a:bodyPr/>
          <a:lstStyle/>
          <a:p>
            <a:r>
              <a:rPr lang="en-US" dirty="0"/>
              <a:t>Lesson </a:t>
            </a:r>
            <a:r>
              <a:rPr lang="en-US" dirty="0" smtClean="0"/>
              <a:t>4 </a:t>
            </a:r>
            <a:r>
              <a:rPr lang="en-US" dirty="0"/>
              <a:t>Summary</a:t>
            </a:r>
          </a:p>
        </p:txBody>
      </p:sp>
      <p:sp>
        <p:nvSpPr>
          <p:cNvPr id="40963" name="Rectangle 3"/>
          <p:cNvSpPr>
            <a:spLocks noGrp="1" noChangeArrowheads="1"/>
          </p:cNvSpPr>
          <p:nvPr>
            <p:ph type="body" idx="1"/>
          </p:nvPr>
        </p:nvSpPr>
        <p:spPr>
          <a:xfrm>
            <a:off x="381000" y="1371600"/>
            <a:ext cx="8305800" cy="4724400"/>
          </a:xfrm>
        </p:spPr>
        <p:txBody>
          <a:bodyPr/>
          <a:lstStyle/>
          <a:p>
            <a:r>
              <a:rPr lang="en-US" sz="2800" dirty="0"/>
              <a:t>Understand the prompt—the time period and any terms that need defining.</a:t>
            </a:r>
          </a:p>
          <a:p>
            <a:r>
              <a:rPr lang="en-US" sz="2800" dirty="0"/>
              <a:t>Produce a brainstormed list of relevant and useful fact FIRST, before reading the documents.</a:t>
            </a:r>
          </a:p>
          <a:p>
            <a:r>
              <a:rPr lang="en-US" sz="2800" dirty="0"/>
              <a:t>Organize how you will use both the outside information and the documents.</a:t>
            </a:r>
          </a:p>
          <a:p>
            <a:r>
              <a:rPr lang="en-US" sz="2800" dirty="0"/>
              <a:t>Use all of the documents without quoting </a:t>
            </a:r>
            <a:r>
              <a:rPr lang="en-US" sz="2800" dirty="0" smtClean="0"/>
              <a:t>them.      </a:t>
            </a:r>
            <a:r>
              <a:rPr lang="en-US" sz="2800" dirty="0" smtClean="0"/>
              <a:t>C</a:t>
            </a:r>
            <a:r>
              <a:rPr lang="en-US" sz="2800" dirty="0" smtClean="0"/>
              <a:t>ite </a:t>
            </a:r>
            <a:r>
              <a:rPr lang="en-US" sz="2800" dirty="0"/>
              <a:t>them as you go.</a:t>
            </a:r>
          </a:p>
          <a:p>
            <a:r>
              <a:rPr lang="en-US" sz="2800" dirty="0"/>
              <a:t>Write a clear and well-organized essay that demonstrates an understanding of the prompt.</a:t>
            </a: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B108445-52B8-4DD9-B7BC-B0433C923777}" type="slidenum">
              <a:rPr lang="en-US"/>
              <a:pPr/>
              <a:t>2</a:t>
            </a:fld>
            <a:endParaRPr lang="en-US"/>
          </a:p>
        </p:txBody>
      </p:sp>
      <p:sp>
        <p:nvSpPr>
          <p:cNvPr id="28683" name="Rectangle 1035"/>
          <p:cNvSpPr>
            <a:spLocks noGrp="1" noChangeArrowheads="1"/>
          </p:cNvSpPr>
          <p:nvPr>
            <p:ph type="title"/>
          </p:nvPr>
        </p:nvSpPr>
        <p:spPr>
          <a:xfrm>
            <a:off x="228600" y="381000"/>
            <a:ext cx="8534400" cy="1066800"/>
          </a:xfrm>
        </p:spPr>
        <p:txBody>
          <a:bodyPr/>
          <a:lstStyle/>
          <a:p>
            <a:r>
              <a:rPr lang="en-US" sz="4000" dirty="0"/>
              <a:t>Document-based questions (</a:t>
            </a:r>
            <a:r>
              <a:rPr lang="en-US" sz="4000" dirty="0" err="1"/>
              <a:t>DBQs</a:t>
            </a:r>
            <a:r>
              <a:rPr lang="en-US" sz="4000" dirty="0"/>
              <a:t>) require you to do several things well. . .</a:t>
            </a:r>
          </a:p>
        </p:txBody>
      </p:sp>
      <p:sp>
        <p:nvSpPr>
          <p:cNvPr id="28684" name="Rectangle 1036"/>
          <p:cNvSpPr>
            <a:spLocks noGrp="1" noChangeArrowheads="1"/>
          </p:cNvSpPr>
          <p:nvPr>
            <p:ph type="body" idx="1"/>
          </p:nvPr>
        </p:nvSpPr>
        <p:spPr>
          <a:xfrm>
            <a:off x="304800" y="1676400"/>
            <a:ext cx="8382000" cy="4495800"/>
          </a:xfrm>
        </p:spPr>
        <p:txBody>
          <a:bodyPr/>
          <a:lstStyle/>
          <a:p>
            <a:pPr>
              <a:lnSpc>
                <a:spcPct val="90000"/>
              </a:lnSpc>
            </a:pPr>
            <a:r>
              <a:rPr lang="en-US" dirty="0"/>
              <a:t>You must understand the prompt and come up with an “answer” that will be your thesis.</a:t>
            </a:r>
          </a:p>
          <a:p>
            <a:pPr>
              <a:lnSpc>
                <a:spcPct val="90000"/>
              </a:lnSpc>
            </a:pPr>
            <a:r>
              <a:rPr lang="en-US" dirty="0"/>
              <a:t>You must come up with a list of facts—names, dates, treaties, battles, significant events, etc.—from the time period.</a:t>
            </a:r>
          </a:p>
          <a:p>
            <a:pPr>
              <a:lnSpc>
                <a:spcPct val="90000"/>
              </a:lnSpc>
            </a:pPr>
            <a:r>
              <a:rPr lang="en-US" dirty="0"/>
              <a:t>You must use all of the documents that are provided</a:t>
            </a:r>
            <a:r>
              <a:rPr lang="en-US" dirty="0" smtClean="0"/>
              <a:t>. (omitting one is OK)</a:t>
            </a:r>
          </a:p>
          <a:p>
            <a:pPr>
              <a:lnSpc>
                <a:spcPct val="90000"/>
              </a:lnSpc>
            </a:pPr>
            <a:r>
              <a:rPr lang="en-US" dirty="0"/>
              <a:t>You must write a clearly organized and well-written</a:t>
            </a:r>
            <a:r>
              <a:rPr lang="en-US" dirty="0" smtClean="0"/>
              <a:t> response.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F07DF71-1DC9-45DA-933E-B5C05070E788}" type="slidenum">
              <a:rPr lang="en-US"/>
              <a:pPr/>
              <a:t>3</a:t>
            </a:fld>
            <a:endParaRPr lang="en-US"/>
          </a:p>
        </p:txBody>
      </p:sp>
      <p:sp>
        <p:nvSpPr>
          <p:cNvPr id="29698" name="Rectangle 2"/>
          <p:cNvSpPr>
            <a:spLocks noGrp="1" noChangeArrowheads="1"/>
          </p:cNvSpPr>
          <p:nvPr>
            <p:ph type="title"/>
          </p:nvPr>
        </p:nvSpPr>
        <p:spPr/>
        <p:txBody>
          <a:bodyPr/>
          <a:lstStyle/>
          <a:p>
            <a:r>
              <a:rPr lang="en-US" sz="4000"/>
              <a:t>General information about the documents</a:t>
            </a:r>
          </a:p>
        </p:txBody>
      </p:sp>
      <p:sp>
        <p:nvSpPr>
          <p:cNvPr id="29699" name="Rectangle 3"/>
          <p:cNvSpPr>
            <a:spLocks noGrp="1" noChangeArrowheads="1"/>
          </p:cNvSpPr>
          <p:nvPr>
            <p:ph type="body" idx="1"/>
          </p:nvPr>
        </p:nvSpPr>
        <p:spPr>
          <a:xfrm>
            <a:off x="457200" y="1524000"/>
            <a:ext cx="8382000" cy="4724400"/>
          </a:xfrm>
        </p:spPr>
        <p:txBody>
          <a:bodyPr/>
          <a:lstStyle/>
          <a:p>
            <a:pPr>
              <a:lnSpc>
                <a:spcPct val="90000"/>
              </a:lnSpc>
            </a:pPr>
            <a:r>
              <a:rPr lang="en-US"/>
              <a:t>All of the documents will be relevant to the topic.</a:t>
            </a:r>
          </a:p>
          <a:p>
            <a:pPr>
              <a:lnSpc>
                <a:spcPct val="90000"/>
              </a:lnSpc>
            </a:pPr>
            <a:r>
              <a:rPr lang="en-US"/>
              <a:t>Plan on using all of the documents provided.</a:t>
            </a:r>
          </a:p>
          <a:p>
            <a:pPr>
              <a:lnSpc>
                <a:spcPct val="90000"/>
              </a:lnSpc>
            </a:pPr>
            <a:r>
              <a:rPr lang="en-US"/>
              <a:t>Sometimes the date or the author in the source notation may be significant.</a:t>
            </a:r>
          </a:p>
          <a:p>
            <a:pPr>
              <a:lnSpc>
                <a:spcPct val="90000"/>
              </a:lnSpc>
            </a:pPr>
            <a:r>
              <a:rPr lang="en-US"/>
              <a:t>The documents are generally presented chronologically.</a:t>
            </a:r>
          </a:p>
          <a:p>
            <a:pPr>
              <a:lnSpc>
                <a:spcPct val="90000"/>
              </a:lnSpc>
            </a:pPr>
            <a:r>
              <a:rPr lang="en-US"/>
              <a:t>Pay special attention to cartoons, charts, &amp; graphs.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0C5B42B-40F6-40AE-B20F-9C572F516CAB}" type="slidenum">
              <a:rPr lang="en-US"/>
              <a:pPr/>
              <a:t>4</a:t>
            </a:fld>
            <a:endParaRPr lang="en-US"/>
          </a:p>
        </p:txBody>
      </p:sp>
      <p:sp>
        <p:nvSpPr>
          <p:cNvPr id="30722" name="Rectangle 2"/>
          <p:cNvSpPr>
            <a:spLocks noGrp="1" noChangeArrowheads="1"/>
          </p:cNvSpPr>
          <p:nvPr>
            <p:ph type="title"/>
          </p:nvPr>
        </p:nvSpPr>
        <p:spPr/>
        <p:txBody>
          <a:bodyPr/>
          <a:lstStyle/>
          <a:p>
            <a:r>
              <a:rPr lang="en-US"/>
              <a:t>Tip #1</a:t>
            </a:r>
          </a:p>
        </p:txBody>
      </p:sp>
      <p:sp>
        <p:nvSpPr>
          <p:cNvPr id="30723" name="Rectangle 3"/>
          <p:cNvSpPr>
            <a:spLocks noGrp="1" noChangeArrowheads="1"/>
          </p:cNvSpPr>
          <p:nvPr>
            <p:ph type="body" idx="1"/>
          </p:nvPr>
        </p:nvSpPr>
        <p:spPr>
          <a:xfrm>
            <a:off x="457200" y="1295400"/>
            <a:ext cx="8305800" cy="4724400"/>
          </a:xfrm>
        </p:spPr>
        <p:txBody>
          <a:bodyPr/>
          <a:lstStyle/>
          <a:p>
            <a:pPr>
              <a:lnSpc>
                <a:spcPct val="90000"/>
              </a:lnSpc>
            </a:pPr>
            <a:r>
              <a:rPr lang="en-US" sz="2800" dirty="0"/>
              <a:t>Read the prompt thoroughly several times.  Make sure you fully understand the whole prompt</a:t>
            </a:r>
            <a:r>
              <a:rPr lang="en-US" sz="2800" dirty="0" smtClean="0"/>
              <a:t>.</a:t>
            </a:r>
          </a:p>
          <a:p>
            <a:pPr>
              <a:lnSpc>
                <a:spcPct val="90000"/>
              </a:lnSpc>
            </a:pPr>
            <a:r>
              <a:rPr lang="en-US" sz="2800" dirty="0" smtClean="0"/>
              <a:t>Pay special attention to task and PEDS</a:t>
            </a:r>
          </a:p>
          <a:p>
            <a:pPr lvl="1">
              <a:lnSpc>
                <a:spcPct val="90000"/>
              </a:lnSpc>
            </a:pPr>
            <a:r>
              <a:rPr lang="en-US" dirty="0" smtClean="0"/>
              <a:t>Task: Explain? </a:t>
            </a:r>
            <a:r>
              <a:rPr lang="en-US" dirty="0" smtClean="0"/>
              <a:t>Analyze? Discuss? Etc.</a:t>
            </a:r>
          </a:p>
          <a:p>
            <a:pPr lvl="1">
              <a:lnSpc>
                <a:spcPct val="90000"/>
              </a:lnSpc>
            </a:pPr>
            <a:r>
              <a:rPr lang="en-US" dirty="0" smtClean="0"/>
              <a:t>Political, Economic, Diplomatic, Social</a:t>
            </a:r>
          </a:p>
          <a:p>
            <a:pPr>
              <a:lnSpc>
                <a:spcPct val="90000"/>
              </a:lnSpc>
            </a:pPr>
            <a:r>
              <a:rPr lang="en-US" sz="2800" dirty="0"/>
              <a:t>Identify the time period you are dealing with.</a:t>
            </a:r>
          </a:p>
          <a:p>
            <a:pPr>
              <a:lnSpc>
                <a:spcPct val="90000"/>
              </a:lnSpc>
            </a:pPr>
            <a:r>
              <a:rPr lang="en-US" sz="2800" dirty="0"/>
              <a:t>Brainstorm</a:t>
            </a:r>
          </a:p>
          <a:p>
            <a:pPr lvl="1">
              <a:lnSpc>
                <a:spcPct val="90000"/>
              </a:lnSpc>
            </a:pPr>
            <a:r>
              <a:rPr lang="en-US" dirty="0"/>
              <a:t>write down all of the relevant information you can think of BEFORE reading the documents.</a:t>
            </a:r>
          </a:p>
          <a:p>
            <a:pPr>
              <a:lnSpc>
                <a:spcPct val="90000"/>
              </a:lnSpc>
            </a:pPr>
            <a:r>
              <a:rPr lang="en-US" sz="2800" dirty="0"/>
              <a:t>Sketch an outline of how your essay will be structured.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 name="Slide Number Placeholder 4"/>
          <p:cNvSpPr>
            <a:spLocks noGrp="1"/>
          </p:cNvSpPr>
          <p:nvPr>
            <p:ph type="sldNum" sz="quarter" idx="12"/>
          </p:nvPr>
        </p:nvSpPr>
        <p:spPr/>
        <p:txBody>
          <a:bodyPr/>
          <a:lstStyle/>
          <a:p>
            <a:fld id="{698263BE-21CB-413F-9854-1F4B9259C2A3}" type="slidenum">
              <a:rPr lang="en-US"/>
              <a:pPr/>
              <a:t>5</a:t>
            </a:fld>
            <a:endParaRPr lang="en-US"/>
          </a:p>
        </p:txBody>
      </p:sp>
      <p:sp>
        <p:nvSpPr>
          <p:cNvPr id="53250" name="Rectangle 2"/>
          <p:cNvSpPr>
            <a:spLocks noGrp="1" noChangeArrowheads="1"/>
          </p:cNvSpPr>
          <p:nvPr>
            <p:ph type="title"/>
          </p:nvPr>
        </p:nvSpPr>
        <p:spPr/>
        <p:txBody>
          <a:bodyPr/>
          <a:lstStyle/>
          <a:p>
            <a:r>
              <a:rPr lang="en-US" sz="4000"/>
              <a:t>Outlines do not have to be formal, just sketch a structure</a:t>
            </a:r>
          </a:p>
        </p:txBody>
      </p:sp>
      <p:sp>
        <p:nvSpPr>
          <p:cNvPr id="53293" name="Line 45"/>
          <p:cNvSpPr>
            <a:spLocks noChangeShapeType="1"/>
          </p:cNvSpPr>
          <p:nvPr/>
        </p:nvSpPr>
        <p:spPr bwMode="auto">
          <a:xfrm flipH="1">
            <a:off x="1828800" y="1981200"/>
            <a:ext cx="762000" cy="121920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53294" name="Line 46"/>
          <p:cNvSpPr>
            <a:spLocks noChangeShapeType="1"/>
          </p:cNvSpPr>
          <p:nvPr/>
        </p:nvSpPr>
        <p:spPr bwMode="auto">
          <a:xfrm>
            <a:off x="1828800" y="3200400"/>
            <a:ext cx="838200" cy="106680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53295" name="Line 47"/>
          <p:cNvSpPr>
            <a:spLocks noChangeShapeType="1"/>
          </p:cNvSpPr>
          <p:nvPr/>
        </p:nvSpPr>
        <p:spPr bwMode="auto">
          <a:xfrm flipH="1">
            <a:off x="1905000" y="4267200"/>
            <a:ext cx="762000" cy="114300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53296" name="Text Box 48"/>
          <p:cNvSpPr txBox="1">
            <a:spLocks noChangeArrowheads="1"/>
          </p:cNvSpPr>
          <p:nvPr/>
        </p:nvSpPr>
        <p:spPr bwMode="auto">
          <a:xfrm>
            <a:off x="1447800" y="2133600"/>
            <a:ext cx="701675" cy="304800"/>
          </a:xfrm>
          <a:prstGeom prst="rect">
            <a:avLst/>
          </a:prstGeom>
          <a:noFill/>
          <a:ln w="12700" cap="sq">
            <a:noFill/>
            <a:miter lim="800000"/>
            <a:headEnd type="none" w="sm" len="sm"/>
            <a:tailEnd type="none" w="sm" len="sm"/>
          </a:ln>
          <a:effectLst/>
        </p:spPr>
        <p:txBody>
          <a:bodyPr>
            <a:spAutoFit/>
          </a:bodyPr>
          <a:lstStyle/>
          <a:p>
            <a:r>
              <a:rPr lang="en-US" sz="1400">
                <a:effectLst>
                  <a:outerShdw blurRad="38100" dist="38100" dir="2700000" algn="tl">
                    <a:srgbClr val="000000"/>
                  </a:outerShdw>
                </a:effectLst>
              </a:rPr>
              <a:t>Social</a:t>
            </a:r>
          </a:p>
        </p:txBody>
      </p:sp>
      <p:sp>
        <p:nvSpPr>
          <p:cNvPr id="53297" name="Text Box 49"/>
          <p:cNvSpPr txBox="1">
            <a:spLocks noChangeArrowheads="1"/>
          </p:cNvSpPr>
          <p:nvPr/>
        </p:nvSpPr>
        <p:spPr bwMode="auto">
          <a:xfrm>
            <a:off x="1371600" y="3733800"/>
            <a:ext cx="720725"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Political</a:t>
            </a:r>
          </a:p>
        </p:txBody>
      </p:sp>
      <p:sp>
        <p:nvSpPr>
          <p:cNvPr id="53298" name="Text Box 50"/>
          <p:cNvSpPr txBox="1">
            <a:spLocks noChangeArrowheads="1"/>
          </p:cNvSpPr>
          <p:nvPr/>
        </p:nvSpPr>
        <p:spPr bwMode="auto">
          <a:xfrm>
            <a:off x="1295400" y="4648200"/>
            <a:ext cx="828675"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Economic</a:t>
            </a:r>
          </a:p>
        </p:txBody>
      </p:sp>
      <p:sp>
        <p:nvSpPr>
          <p:cNvPr id="53305" name="Line 57"/>
          <p:cNvSpPr>
            <a:spLocks noChangeShapeType="1"/>
          </p:cNvSpPr>
          <p:nvPr/>
        </p:nvSpPr>
        <p:spPr bwMode="auto">
          <a:xfrm>
            <a:off x="6477000" y="1828800"/>
            <a:ext cx="0" cy="182880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53306" name="Line 58"/>
          <p:cNvSpPr>
            <a:spLocks noChangeShapeType="1"/>
          </p:cNvSpPr>
          <p:nvPr/>
        </p:nvSpPr>
        <p:spPr bwMode="auto">
          <a:xfrm>
            <a:off x="5257800" y="2743200"/>
            <a:ext cx="2438400" cy="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53307" name="Oval 59"/>
          <p:cNvSpPr>
            <a:spLocks noChangeArrowheads="1"/>
          </p:cNvSpPr>
          <p:nvPr/>
        </p:nvSpPr>
        <p:spPr bwMode="auto">
          <a:xfrm>
            <a:off x="5334000" y="4648200"/>
            <a:ext cx="838200" cy="609600"/>
          </a:xfrm>
          <a:prstGeom prst="ellipse">
            <a:avLst/>
          </a:prstGeom>
          <a:noFill/>
          <a:ln w="12700" cap="sq">
            <a:solidFill>
              <a:schemeClr val="tx1"/>
            </a:solidFill>
            <a:round/>
            <a:headEnd type="none" w="sm" len="sm"/>
            <a:tailEnd type="none" w="sm" len="sm"/>
          </a:ln>
          <a:effectLst/>
        </p:spPr>
        <p:txBody>
          <a:bodyPr wrap="none" anchor="ctr"/>
          <a:lstStyle/>
          <a:p>
            <a:endParaRPr lang="en-US"/>
          </a:p>
        </p:txBody>
      </p:sp>
      <p:sp>
        <p:nvSpPr>
          <p:cNvPr id="53308" name="Line 60"/>
          <p:cNvSpPr>
            <a:spLocks noChangeShapeType="1"/>
          </p:cNvSpPr>
          <p:nvPr/>
        </p:nvSpPr>
        <p:spPr bwMode="auto">
          <a:xfrm flipV="1">
            <a:off x="5943600" y="4343400"/>
            <a:ext cx="762000" cy="45720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53309" name="Line 61"/>
          <p:cNvSpPr>
            <a:spLocks noChangeShapeType="1"/>
          </p:cNvSpPr>
          <p:nvPr/>
        </p:nvSpPr>
        <p:spPr bwMode="auto">
          <a:xfrm>
            <a:off x="5791200" y="5105400"/>
            <a:ext cx="1219200" cy="30480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53310" name="Line 62"/>
          <p:cNvSpPr>
            <a:spLocks noChangeShapeType="1"/>
          </p:cNvSpPr>
          <p:nvPr/>
        </p:nvSpPr>
        <p:spPr bwMode="auto">
          <a:xfrm flipH="1" flipV="1">
            <a:off x="4876800" y="4419600"/>
            <a:ext cx="762000" cy="45720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53311" name="Line 63"/>
          <p:cNvSpPr>
            <a:spLocks noChangeShapeType="1"/>
          </p:cNvSpPr>
          <p:nvPr/>
        </p:nvSpPr>
        <p:spPr bwMode="auto">
          <a:xfrm flipH="1">
            <a:off x="4800600" y="5029200"/>
            <a:ext cx="762000" cy="30480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53312" name="Text Box 64"/>
          <p:cNvSpPr txBox="1">
            <a:spLocks noChangeArrowheads="1"/>
          </p:cNvSpPr>
          <p:nvPr/>
        </p:nvSpPr>
        <p:spPr bwMode="auto">
          <a:xfrm>
            <a:off x="2362200" y="24384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13" name="Text Box 65"/>
          <p:cNvSpPr txBox="1">
            <a:spLocks noChangeArrowheads="1"/>
          </p:cNvSpPr>
          <p:nvPr/>
        </p:nvSpPr>
        <p:spPr bwMode="auto">
          <a:xfrm>
            <a:off x="2286000" y="34290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14" name="Text Box 66"/>
          <p:cNvSpPr txBox="1">
            <a:spLocks noChangeArrowheads="1"/>
          </p:cNvSpPr>
          <p:nvPr/>
        </p:nvSpPr>
        <p:spPr bwMode="auto">
          <a:xfrm>
            <a:off x="2286000" y="48768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15" name="Text Box 67"/>
          <p:cNvSpPr txBox="1">
            <a:spLocks noChangeArrowheads="1"/>
          </p:cNvSpPr>
          <p:nvPr/>
        </p:nvSpPr>
        <p:spPr bwMode="auto">
          <a:xfrm>
            <a:off x="4114800" y="41148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16" name="Text Box 68"/>
          <p:cNvSpPr txBox="1">
            <a:spLocks noChangeArrowheads="1"/>
          </p:cNvSpPr>
          <p:nvPr/>
        </p:nvSpPr>
        <p:spPr bwMode="auto">
          <a:xfrm>
            <a:off x="6477000" y="41148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17" name="Text Box 69"/>
          <p:cNvSpPr txBox="1">
            <a:spLocks noChangeArrowheads="1"/>
          </p:cNvSpPr>
          <p:nvPr/>
        </p:nvSpPr>
        <p:spPr bwMode="auto">
          <a:xfrm>
            <a:off x="7010400" y="52578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18" name="Text Box 70"/>
          <p:cNvSpPr txBox="1">
            <a:spLocks noChangeArrowheads="1"/>
          </p:cNvSpPr>
          <p:nvPr/>
        </p:nvSpPr>
        <p:spPr bwMode="auto">
          <a:xfrm>
            <a:off x="4267200" y="53340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19" name="Text Box 71"/>
          <p:cNvSpPr txBox="1">
            <a:spLocks noChangeArrowheads="1"/>
          </p:cNvSpPr>
          <p:nvPr/>
        </p:nvSpPr>
        <p:spPr bwMode="auto">
          <a:xfrm>
            <a:off x="5334000" y="20574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20" name="Text Box 72"/>
          <p:cNvSpPr txBox="1">
            <a:spLocks noChangeArrowheads="1"/>
          </p:cNvSpPr>
          <p:nvPr/>
        </p:nvSpPr>
        <p:spPr bwMode="auto">
          <a:xfrm>
            <a:off x="6781800" y="20574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21" name="Text Box 73"/>
          <p:cNvSpPr txBox="1">
            <a:spLocks noChangeArrowheads="1"/>
          </p:cNvSpPr>
          <p:nvPr/>
        </p:nvSpPr>
        <p:spPr bwMode="auto">
          <a:xfrm>
            <a:off x="6781800" y="31242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22" name="Text Box 74"/>
          <p:cNvSpPr txBox="1">
            <a:spLocks noChangeArrowheads="1"/>
          </p:cNvSpPr>
          <p:nvPr/>
        </p:nvSpPr>
        <p:spPr bwMode="auto">
          <a:xfrm>
            <a:off x="5410200" y="31242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23" name="Oval 75"/>
          <p:cNvSpPr>
            <a:spLocks noChangeArrowheads="1"/>
          </p:cNvSpPr>
          <p:nvPr/>
        </p:nvSpPr>
        <p:spPr bwMode="auto">
          <a:xfrm>
            <a:off x="5334000" y="4648200"/>
            <a:ext cx="838200" cy="609600"/>
          </a:xfrm>
          <a:prstGeom prst="ellipse">
            <a:avLst/>
          </a:prstGeom>
          <a:noFill/>
          <a:ln w="12700" cap="sq">
            <a:solidFill>
              <a:schemeClr val="tx1"/>
            </a:solidFill>
            <a:round/>
            <a:headEnd type="none" w="sm" len="sm"/>
            <a:tailEnd type="none" w="sm" len="sm"/>
          </a:ln>
          <a:effectLst/>
        </p:spPr>
        <p:txBody>
          <a:bodyPr wrap="none" anchor="ctr"/>
          <a:lstStyle/>
          <a:p>
            <a:endParaRPr lang="en-US"/>
          </a:p>
        </p:txBody>
      </p:sp>
      <p:sp>
        <p:nvSpPr>
          <p:cNvPr id="53324" name="Line 76"/>
          <p:cNvSpPr>
            <a:spLocks noChangeShapeType="1"/>
          </p:cNvSpPr>
          <p:nvPr/>
        </p:nvSpPr>
        <p:spPr bwMode="auto">
          <a:xfrm flipV="1">
            <a:off x="5943600" y="4343400"/>
            <a:ext cx="762000" cy="45720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53325" name="Line 77"/>
          <p:cNvSpPr>
            <a:spLocks noChangeShapeType="1"/>
          </p:cNvSpPr>
          <p:nvPr/>
        </p:nvSpPr>
        <p:spPr bwMode="auto">
          <a:xfrm>
            <a:off x="5791200" y="5105400"/>
            <a:ext cx="1219200" cy="30480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53326" name="Line 78"/>
          <p:cNvSpPr>
            <a:spLocks noChangeShapeType="1"/>
          </p:cNvSpPr>
          <p:nvPr/>
        </p:nvSpPr>
        <p:spPr bwMode="auto">
          <a:xfrm flipH="1" flipV="1">
            <a:off x="4876800" y="4419600"/>
            <a:ext cx="762000" cy="45720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53327" name="Line 79"/>
          <p:cNvSpPr>
            <a:spLocks noChangeShapeType="1"/>
          </p:cNvSpPr>
          <p:nvPr/>
        </p:nvSpPr>
        <p:spPr bwMode="auto">
          <a:xfrm flipH="1">
            <a:off x="4800600" y="5029200"/>
            <a:ext cx="762000" cy="304800"/>
          </a:xfrm>
          <a:prstGeom prst="line">
            <a:avLst/>
          </a:prstGeom>
          <a:noFill/>
          <a:ln w="12700" cap="sq">
            <a:solidFill>
              <a:schemeClr val="tx1"/>
            </a:solidFill>
            <a:round/>
            <a:headEnd type="none" w="sm" len="sm"/>
            <a:tailEnd type="triangle" w="sm" len="sm"/>
          </a:ln>
          <a:effectLst/>
        </p:spPr>
        <p:txBody>
          <a:bodyPr wrap="none"/>
          <a:lstStyle/>
          <a:p>
            <a:endParaRPr lang="en-US"/>
          </a:p>
        </p:txBody>
      </p:sp>
      <p:sp>
        <p:nvSpPr>
          <p:cNvPr id="53328" name="Text Box 80"/>
          <p:cNvSpPr txBox="1">
            <a:spLocks noChangeArrowheads="1"/>
          </p:cNvSpPr>
          <p:nvPr/>
        </p:nvSpPr>
        <p:spPr bwMode="auto">
          <a:xfrm>
            <a:off x="4114800" y="41148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29" name="Text Box 81"/>
          <p:cNvSpPr txBox="1">
            <a:spLocks noChangeArrowheads="1"/>
          </p:cNvSpPr>
          <p:nvPr/>
        </p:nvSpPr>
        <p:spPr bwMode="auto">
          <a:xfrm>
            <a:off x="6477000" y="41148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30" name="Text Box 82"/>
          <p:cNvSpPr txBox="1">
            <a:spLocks noChangeArrowheads="1"/>
          </p:cNvSpPr>
          <p:nvPr/>
        </p:nvSpPr>
        <p:spPr bwMode="auto">
          <a:xfrm>
            <a:off x="7010400" y="52578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
        <p:nvSpPr>
          <p:cNvPr id="53331" name="Text Box 83"/>
          <p:cNvSpPr txBox="1">
            <a:spLocks noChangeArrowheads="1"/>
          </p:cNvSpPr>
          <p:nvPr/>
        </p:nvSpPr>
        <p:spPr bwMode="auto">
          <a:xfrm>
            <a:off x="4267200" y="5334000"/>
            <a:ext cx="781050" cy="274638"/>
          </a:xfrm>
          <a:prstGeom prst="rect">
            <a:avLst/>
          </a:prstGeom>
          <a:noFill/>
          <a:ln w="12700" cap="sq">
            <a:noFill/>
            <a:miter lim="800000"/>
            <a:headEnd type="none" w="sm" len="sm"/>
            <a:tailEnd type="none" w="sm" len="sm"/>
          </a:ln>
          <a:effectLst/>
        </p:spPr>
        <p:txBody>
          <a:bodyPr wrap="none">
            <a:spAutoFit/>
          </a:bodyPr>
          <a:lstStyle/>
          <a:p>
            <a:r>
              <a:rPr lang="en-US">
                <a:effectLst>
                  <a:outerShdw blurRad="38100" dist="38100" dir="2700000" algn="tl">
                    <a:srgbClr val="000000"/>
                  </a:outerShdw>
                </a:effectLst>
              </a:rPr>
              <a:t>List facts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BFD76CC-1A66-404D-93A8-C07889487331}" type="slidenum">
              <a:rPr lang="en-US"/>
              <a:pPr/>
              <a:t>6</a:t>
            </a:fld>
            <a:endParaRPr lang="en-US"/>
          </a:p>
        </p:txBody>
      </p:sp>
      <p:sp>
        <p:nvSpPr>
          <p:cNvPr id="46082" name="Rectangle 2"/>
          <p:cNvSpPr>
            <a:spLocks noGrp="1" noChangeArrowheads="1"/>
          </p:cNvSpPr>
          <p:nvPr>
            <p:ph type="title"/>
          </p:nvPr>
        </p:nvSpPr>
        <p:spPr/>
        <p:txBody>
          <a:bodyPr/>
          <a:lstStyle/>
          <a:p>
            <a:r>
              <a:rPr lang="en-US"/>
              <a:t>Tip #1 Summary</a:t>
            </a:r>
          </a:p>
        </p:txBody>
      </p:sp>
      <p:sp>
        <p:nvSpPr>
          <p:cNvPr id="46083" name="Rectangle 3"/>
          <p:cNvSpPr>
            <a:spLocks noGrp="1" noChangeArrowheads="1"/>
          </p:cNvSpPr>
          <p:nvPr>
            <p:ph type="body" idx="1"/>
          </p:nvPr>
        </p:nvSpPr>
        <p:spPr>
          <a:xfrm>
            <a:off x="457200" y="1447800"/>
            <a:ext cx="8305800" cy="4724400"/>
          </a:xfrm>
        </p:spPr>
        <p:txBody>
          <a:bodyPr/>
          <a:lstStyle/>
          <a:p>
            <a:r>
              <a:rPr lang="en-US" dirty="0"/>
              <a:t>You have quickly done some very important preparation for the</a:t>
            </a:r>
            <a:r>
              <a:rPr lang="en-US" dirty="0" smtClean="0"/>
              <a:t> response.</a:t>
            </a:r>
            <a:endParaRPr lang="en-US" dirty="0"/>
          </a:p>
          <a:p>
            <a:pPr lvl="1"/>
            <a:r>
              <a:rPr lang="en-US" dirty="0"/>
              <a:t>You have carefully read the prompt several times.</a:t>
            </a:r>
          </a:p>
          <a:p>
            <a:pPr lvl="1"/>
            <a:r>
              <a:rPr lang="en-US" dirty="0"/>
              <a:t>You have “answered” the prompt, decided your thesis direction.</a:t>
            </a:r>
          </a:p>
          <a:p>
            <a:pPr lvl="1"/>
            <a:r>
              <a:rPr lang="en-US" dirty="0"/>
              <a:t>You have quickly jotted down some facts that you can use to support your thinking.</a:t>
            </a:r>
          </a:p>
          <a:p>
            <a:pPr lvl="1"/>
            <a:r>
              <a:rPr lang="en-US" dirty="0"/>
              <a:t>Organized this information.</a:t>
            </a:r>
          </a:p>
          <a:p>
            <a:r>
              <a:rPr lang="en-US" dirty="0"/>
              <a:t>Now you are ready to deal with the documents.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B0A9EC5-1EBD-4A89-B396-ACD43EC20125}" type="slidenum">
              <a:rPr lang="en-US"/>
              <a:pPr/>
              <a:t>7</a:t>
            </a:fld>
            <a:endParaRPr lang="en-US"/>
          </a:p>
        </p:txBody>
      </p:sp>
      <p:sp>
        <p:nvSpPr>
          <p:cNvPr id="57346" name="Rectangle 2"/>
          <p:cNvSpPr>
            <a:spLocks noGrp="1" noChangeArrowheads="1"/>
          </p:cNvSpPr>
          <p:nvPr>
            <p:ph type="title"/>
          </p:nvPr>
        </p:nvSpPr>
        <p:spPr/>
        <p:txBody>
          <a:bodyPr/>
          <a:lstStyle/>
          <a:p>
            <a:r>
              <a:rPr lang="en-US"/>
              <a:t>Tip # 2</a:t>
            </a:r>
          </a:p>
        </p:txBody>
      </p:sp>
      <p:sp>
        <p:nvSpPr>
          <p:cNvPr id="57347" name="Rectangle 3"/>
          <p:cNvSpPr>
            <a:spLocks noGrp="1" noChangeArrowheads="1"/>
          </p:cNvSpPr>
          <p:nvPr>
            <p:ph type="body" idx="1"/>
          </p:nvPr>
        </p:nvSpPr>
        <p:spPr>
          <a:xfrm>
            <a:off x="685800" y="1371600"/>
            <a:ext cx="7924800" cy="4454525"/>
          </a:xfrm>
        </p:spPr>
        <p:txBody>
          <a:bodyPr/>
          <a:lstStyle/>
          <a:p>
            <a:r>
              <a:rPr lang="en-US" sz="2400" dirty="0"/>
              <a:t>Quickly read all of the </a:t>
            </a:r>
            <a:r>
              <a:rPr lang="en-US" sz="2400" dirty="0" smtClean="0"/>
              <a:t>documents. MSG</a:t>
            </a:r>
          </a:p>
          <a:p>
            <a:pPr lvl="1"/>
            <a:r>
              <a:rPr lang="en-US" sz="2400" dirty="0" smtClean="0"/>
              <a:t>Message   -Significance (to the question)</a:t>
            </a:r>
          </a:p>
          <a:p>
            <a:pPr lvl="1"/>
            <a:r>
              <a:rPr lang="en-US" sz="2400" dirty="0" smtClean="0"/>
              <a:t>Groupings (what other docs could you use with)</a:t>
            </a:r>
            <a:endParaRPr lang="en-US" sz="2400" dirty="0" smtClean="0"/>
          </a:p>
          <a:p>
            <a:r>
              <a:rPr lang="en-US" sz="2400" dirty="0"/>
              <a:t>As you go, indicate where on your essay “outline” they will go.</a:t>
            </a:r>
          </a:p>
          <a:p>
            <a:r>
              <a:rPr lang="en-US" sz="2400" dirty="0"/>
              <a:t>Remember to consider the dates in the source material.</a:t>
            </a:r>
          </a:p>
          <a:p>
            <a:r>
              <a:rPr lang="en-US" sz="2400" dirty="0"/>
              <a:t>Underline any unusual phrases.</a:t>
            </a:r>
          </a:p>
          <a:p>
            <a:r>
              <a:rPr lang="en-US" sz="2400" dirty="0"/>
              <a:t>Jot down any quick summary thoughts about the documents as you read.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F886ACF9-5686-4877-AA71-588E0059DF2D}" type="slidenum">
              <a:rPr lang="en-US"/>
              <a:pPr/>
              <a:t>8</a:t>
            </a:fld>
            <a:endParaRPr lang="en-US"/>
          </a:p>
        </p:txBody>
      </p:sp>
      <p:sp>
        <p:nvSpPr>
          <p:cNvPr id="58370" name="Rectangle 2"/>
          <p:cNvSpPr>
            <a:spLocks noGrp="1" noChangeArrowheads="1"/>
          </p:cNvSpPr>
          <p:nvPr>
            <p:ph type="title"/>
          </p:nvPr>
        </p:nvSpPr>
        <p:spPr/>
        <p:txBody>
          <a:bodyPr/>
          <a:lstStyle/>
          <a:p>
            <a:r>
              <a:rPr lang="en-US"/>
              <a:t>Tip #2 (continued)</a:t>
            </a:r>
          </a:p>
        </p:txBody>
      </p:sp>
      <p:sp>
        <p:nvSpPr>
          <p:cNvPr id="58376" name="Rectangle 8"/>
          <p:cNvSpPr>
            <a:spLocks noGrp="1" noChangeArrowheads="1"/>
          </p:cNvSpPr>
          <p:nvPr>
            <p:ph type="body" sz="half" idx="1"/>
          </p:nvPr>
        </p:nvSpPr>
        <p:spPr>
          <a:xfrm>
            <a:off x="457200" y="1447800"/>
            <a:ext cx="3810000" cy="4454525"/>
          </a:xfrm>
        </p:spPr>
        <p:txBody>
          <a:bodyPr/>
          <a:lstStyle/>
          <a:p>
            <a:r>
              <a:rPr lang="en-US" sz="2800"/>
              <a:t>Look carefully at political cartoons.</a:t>
            </a:r>
          </a:p>
          <a:p>
            <a:r>
              <a:rPr lang="en-US" sz="2800"/>
              <a:t>Pay attention to any small print.</a:t>
            </a:r>
          </a:p>
          <a:p>
            <a:r>
              <a:rPr lang="en-US" sz="2800"/>
              <a:t>Jot down a quick summary of what the cartoon is trying to tell you.</a:t>
            </a:r>
          </a:p>
        </p:txBody>
      </p:sp>
      <p:pic>
        <p:nvPicPr>
          <p:cNvPr id="58380" name="Picture 12" descr="00-f"/>
          <p:cNvPicPr>
            <a:picLocks noGrp="1" noChangeAspect="1" noChangeArrowheads="1"/>
          </p:cNvPicPr>
          <p:nvPr>
            <p:ph sz="half" idx="2"/>
          </p:nvPr>
        </p:nvPicPr>
        <p:blipFill>
          <a:blip r:embed="rId2" cstate="print"/>
          <a:srcRect/>
          <a:stretch>
            <a:fillRect/>
          </a:stretch>
        </p:blipFill>
        <p:spPr>
          <a:xfrm>
            <a:off x="4419600" y="1447800"/>
            <a:ext cx="4267200" cy="4246563"/>
          </a:xfr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2ED495F0-BCD5-4EDC-AD9B-A365ADD1D316}" type="slidenum">
              <a:rPr lang="en-US"/>
              <a:pPr/>
              <a:t>9</a:t>
            </a:fld>
            <a:endParaRPr lang="en-US"/>
          </a:p>
        </p:txBody>
      </p:sp>
      <p:sp>
        <p:nvSpPr>
          <p:cNvPr id="67586" name="Rectangle 2"/>
          <p:cNvSpPr>
            <a:spLocks noGrp="1" noChangeArrowheads="1"/>
          </p:cNvSpPr>
          <p:nvPr>
            <p:ph type="title"/>
          </p:nvPr>
        </p:nvSpPr>
        <p:spPr/>
        <p:txBody>
          <a:bodyPr/>
          <a:lstStyle/>
          <a:p>
            <a:r>
              <a:rPr lang="en-US"/>
              <a:t>Tip #2 (continued)</a:t>
            </a:r>
          </a:p>
        </p:txBody>
      </p:sp>
      <p:sp>
        <p:nvSpPr>
          <p:cNvPr id="67587" name="Rectangle 3"/>
          <p:cNvSpPr>
            <a:spLocks noGrp="1" noChangeArrowheads="1"/>
          </p:cNvSpPr>
          <p:nvPr>
            <p:ph type="body" sz="half" idx="1"/>
          </p:nvPr>
        </p:nvSpPr>
        <p:spPr>
          <a:xfrm>
            <a:off x="685800" y="1295400"/>
            <a:ext cx="3810000" cy="4800600"/>
          </a:xfrm>
        </p:spPr>
        <p:txBody>
          <a:bodyPr/>
          <a:lstStyle/>
          <a:p>
            <a:r>
              <a:rPr lang="en-US" sz="2800"/>
              <a:t>Graphs and charts are important, look at them carefully.</a:t>
            </a:r>
          </a:p>
          <a:p>
            <a:r>
              <a:rPr lang="en-US" sz="2800"/>
              <a:t>Note the dates.</a:t>
            </a:r>
          </a:p>
          <a:p>
            <a:r>
              <a:rPr lang="en-US" sz="2800"/>
              <a:t>Notice that they frequently show change over time.</a:t>
            </a:r>
          </a:p>
          <a:p>
            <a:r>
              <a:rPr lang="en-US" sz="2800"/>
              <a:t>Jot down a quick summary of what they indicate.</a:t>
            </a:r>
          </a:p>
        </p:txBody>
      </p:sp>
      <p:pic>
        <p:nvPicPr>
          <p:cNvPr id="67590" name="Picture 6" descr="89-1"/>
          <p:cNvPicPr>
            <a:picLocks noGrp="1" noChangeAspect="1" noChangeArrowheads="1"/>
          </p:cNvPicPr>
          <p:nvPr>
            <p:ph sz="half" idx="2"/>
          </p:nvPr>
        </p:nvPicPr>
        <p:blipFill>
          <a:blip r:embed="rId2" cstate="print"/>
          <a:srcRect/>
          <a:stretch>
            <a:fillRect/>
          </a:stretch>
        </p:blipFill>
        <p:spPr>
          <a:xfrm>
            <a:off x="5068888" y="1295400"/>
            <a:ext cx="2990850" cy="4876800"/>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rgbClr val="FFFF00"/>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rgbClr val="FFFF00"/>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545</TotalTime>
  <Words>1170</Words>
  <Application>Microsoft Macintosh PowerPoint</Application>
  <PresentationFormat>On-screen Show (4:3)</PresentationFormat>
  <Paragraphs>134</Paragraphs>
  <Slides>19</Slides>
  <Notes>1</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Blue Diagonal</vt:lpstr>
      <vt:lpstr>Document Based Questions</vt:lpstr>
      <vt:lpstr>Document-based questions (DBQs) require you to do several things well. . .</vt:lpstr>
      <vt:lpstr>General information about the documents</vt:lpstr>
      <vt:lpstr>Tip #1</vt:lpstr>
      <vt:lpstr>Outlines do not have to be formal, just sketch a structure</vt:lpstr>
      <vt:lpstr>Tip #1 Summary</vt:lpstr>
      <vt:lpstr>Tip # 2</vt:lpstr>
      <vt:lpstr>Tip #2 (continued)</vt:lpstr>
      <vt:lpstr>Tip #2 (continued)</vt:lpstr>
      <vt:lpstr>Tip #2 (continued)</vt:lpstr>
      <vt:lpstr>Tip # 2 (continued)</vt:lpstr>
      <vt:lpstr>Having read the documents. . .</vt:lpstr>
      <vt:lpstr>Tip #2 Summary</vt:lpstr>
      <vt:lpstr>Tip #3:  Writing the essay</vt:lpstr>
      <vt:lpstr>This document appeared in the 1999 DBQ.  Notice the source note.</vt:lpstr>
      <vt:lpstr>The most significant thing about this document is the date, 1754, in the source note.</vt:lpstr>
      <vt:lpstr>This document might be used like this:</vt:lpstr>
      <vt:lpstr>Here is a text passage from a recent DBQ and a sample essay reference:</vt:lpstr>
      <vt:lpstr>Lesson 4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dc:title>
  <dc:creator>Keith Wood</dc:creator>
  <cp:lastModifiedBy>osd</cp:lastModifiedBy>
  <cp:revision>52</cp:revision>
  <cp:lastPrinted>1601-01-01T00:00:00Z</cp:lastPrinted>
  <dcterms:created xsi:type="dcterms:W3CDTF">2014-05-01T04:51:20Z</dcterms:created>
  <dcterms:modified xsi:type="dcterms:W3CDTF">2014-05-01T05:16:26Z</dcterms:modified>
</cp:coreProperties>
</file>